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9"/>
  </p:notesMasterIdLst>
  <p:sldIdLst>
    <p:sldId id="632" r:id="rId3"/>
    <p:sldId id="261" r:id="rId4"/>
    <p:sldId id="402" r:id="rId5"/>
    <p:sldId id="265" r:id="rId6"/>
    <p:sldId id="273" r:id="rId7"/>
    <p:sldId id="274" r:id="rId8"/>
    <p:sldId id="275" r:id="rId9"/>
    <p:sldId id="647" r:id="rId10"/>
    <p:sldId id="276" r:id="rId11"/>
    <p:sldId id="648" r:id="rId12"/>
    <p:sldId id="267" r:id="rId13"/>
    <p:sldId id="268" r:id="rId14"/>
    <p:sldId id="269" r:id="rId15"/>
    <p:sldId id="264" r:id="rId16"/>
    <p:sldId id="361" r:id="rId17"/>
    <p:sldId id="363" r:id="rId18"/>
    <p:sldId id="290" r:id="rId19"/>
    <p:sldId id="401" r:id="rId20"/>
    <p:sldId id="271" r:id="rId21"/>
    <p:sldId id="328" r:id="rId22"/>
    <p:sldId id="277" r:id="rId23"/>
    <p:sldId id="278" r:id="rId24"/>
    <p:sldId id="289" r:id="rId25"/>
    <p:sldId id="279" r:id="rId26"/>
    <p:sldId id="280" r:id="rId27"/>
    <p:sldId id="399" r:id="rId28"/>
    <p:sldId id="316" r:id="rId29"/>
    <p:sldId id="362" r:id="rId30"/>
    <p:sldId id="400" r:id="rId31"/>
    <p:sldId id="305" r:id="rId32"/>
    <p:sldId id="283" r:id="rId33"/>
    <p:sldId id="281" r:id="rId34"/>
    <p:sldId id="282" r:id="rId35"/>
    <p:sldId id="308" r:id="rId36"/>
    <p:sldId id="260" r:id="rId37"/>
    <p:sldId id="291" r:id="rId38"/>
    <p:sldId id="284" r:id="rId39"/>
    <p:sldId id="285" r:id="rId40"/>
    <p:sldId id="286" r:id="rId41"/>
    <p:sldId id="287" r:id="rId42"/>
    <p:sldId id="292" r:id="rId43"/>
    <p:sldId id="257" r:id="rId44"/>
    <p:sldId id="302" r:id="rId45"/>
    <p:sldId id="374" r:id="rId46"/>
    <p:sldId id="375" r:id="rId47"/>
    <p:sldId id="306" r:id="rId48"/>
    <p:sldId id="391" r:id="rId49"/>
    <p:sldId id="379" r:id="rId50"/>
    <p:sldId id="313" r:id="rId51"/>
    <p:sldId id="309" r:id="rId52"/>
    <p:sldId id="310" r:id="rId53"/>
    <p:sldId id="314" r:id="rId54"/>
    <p:sldId id="392" r:id="rId55"/>
    <p:sldId id="311" r:id="rId56"/>
    <p:sldId id="312" r:id="rId57"/>
    <p:sldId id="288" r:id="rId58"/>
    <p:sldId id="376" r:id="rId59"/>
    <p:sldId id="377" r:id="rId60"/>
    <p:sldId id="649" r:id="rId61"/>
    <p:sldId id="404" r:id="rId62"/>
    <p:sldId id="378" r:id="rId63"/>
    <p:sldId id="380" r:id="rId64"/>
    <p:sldId id="405" r:id="rId65"/>
    <p:sldId id="390" r:id="rId66"/>
    <p:sldId id="266" r:id="rId67"/>
    <p:sldId id="330" r:id="rId68"/>
    <p:sldId id="331" r:id="rId69"/>
    <p:sldId id="332" r:id="rId70"/>
    <p:sldId id="333" r:id="rId71"/>
    <p:sldId id="334" r:id="rId72"/>
    <p:sldId id="335" r:id="rId73"/>
    <p:sldId id="336" r:id="rId74"/>
    <p:sldId id="296" r:id="rId75"/>
    <p:sldId id="317" r:id="rId76"/>
    <p:sldId id="370" r:id="rId77"/>
    <p:sldId id="318" r:id="rId78"/>
    <p:sldId id="319" r:id="rId79"/>
    <p:sldId id="393" r:id="rId80"/>
    <p:sldId id="645" r:id="rId81"/>
    <p:sldId id="337" r:id="rId82"/>
    <p:sldId id="637" r:id="rId83"/>
    <p:sldId id="350" r:id="rId84"/>
    <p:sldId id="307" r:id="rId85"/>
    <p:sldId id="394" r:id="rId86"/>
    <p:sldId id="340" r:id="rId87"/>
    <p:sldId id="341" r:id="rId88"/>
    <p:sldId id="338" r:id="rId89"/>
    <p:sldId id="320" r:id="rId90"/>
    <p:sldId id="343" r:id="rId91"/>
    <p:sldId id="344" r:id="rId92"/>
    <p:sldId id="345" r:id="rId93"/>
    <p:sldId id="650" r:id="rId94"/>
    <p:sldId id="359" r:id="rId95"/>
    <p:sldId id="397" r:id="rId96"/>
    <p:sldId id="642" r:id="rId97"/>
    <p:sldId id="358" r:id="rId98"/>
    <p:sldId id="638" r:id="rId99"/>
    <p:sldId id="303" r:id="rId100"/>
    <p:sldId id="321" r:id="rId101"/>
    <p:sldId id="371" r:id="rId102"/>
    <p:sldId id="322" r:id="rId103"/>
    <p:sldId id="323" r:id="rId104"/>
    <p:sldId id="324" r:id="rId105"/>
    <p:sldId id="325" r:id="rId106"/>
    <p:sldId id="326" r:id="rId107"/>
    <p:sldId id="388" r:id="rId10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442" y="8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-585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theme" Target="theme/theme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tableStyles" Target="tableStyle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presProps" Target="pres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3CFBFB-99B8-49D7-ADE6-07A793C40B91}" type="doc">
      <dgm:prSet loTypeId="urn:microsoft.com/office/officeart/2005/8/layout/pList1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253A05D6-3D34-4633-8BA0-562DDE7EB597}">
      <dgm:prSet phldrT="[Text]"/>
      <dgm:spPr/>
      <dgm:t>
        <a:bodyPr/>
        <a:lstStyle/>
        <a:p>
          <a:r>
            <a:rPr lang="en-US" b="1" dirty="0"/>
            <a:t>Dominant or Driver = 18%</a:t>
          </a:r>
        </a:p>
      </dgm:t>
    </dgm:pt>
    <dgm:pt modelId="{61A7DBFA-04E3-455E-8A77-314477FB00FD}" type="parTrans" cxnId="{E7773AC3-C564-410D-AAD5-6459B5625799}">
      <dgm:prSet/>
      <dgm:spPr/>
      <dgm:t>
        <a:bodyPr/>
        <a:lstStyle/>
        <a:p>
          <a:endParaRPr lang="en-US"/>
        </a:p>
      </dgm:t>
    </dgm:pt>
    <dgm:pt modelId="{BBFB7B9B-A25E-4C3B-AF2F-0DE69142D718}" type="sibTrans" cxnId="{E7773AC3-C564-410D-AAD5-6459B5625799}">
      <dgm:prSet/>
      <dgm:spPr/>
      <dgm:t>
        <a:bodyPr/>
        <a:lstStyle/>
        <a:p>
          <a:endParaRPr lang="en-US"/>
        </a:p>
      </dgm:t>
    </dgm:pt>
    <dgm:pt modelId="{0DB04585-E487-45D1-B9CE-97482FB87E2F}">
      <dgm:prSet phldrT="[Text]"/>
      <dgm:spPr/>
      <dgm:t>
        <a:bodyPr/>
        <a:lstStyle/>
        <a:p>
          <a:r>
            <a:rPr lang="en-US" b="1" dirty="0"/>
            <a:t>Influencer = 28%</a:t>
          </a:r>
        </a:p>
      </dgm:t>
    </dgm:pt>
    <dgm:pt modelId="{87FC2368-9BB8-4C13-947B-67660D0895E9}" type="parTrans" cxnId="{D298A0A2-E715-4EA8-8C5B-A00C99237DA7}">
      <dgm:prSet/>
      <dgm:spPr/>
      <dgm:t>
        <a:bodyPr/>
        <a:lstStyle/>
        <a:p>
          <a:endParaRPr lang="en-US"/>
        </a:p>
      </dgm:t>
    </dgm:pt>
    <dgm:pt modelId="{655D7293-ABBF-4071-9D73-3B2254D15DA7}" type="sibTrans" cxnId="{D298A0A2-E715-4EA8-8C5B-A00C99237DA7}">
      <dgm:prSet/>
      <dgm:spPr/>
      <dgm:t>
        <a:bodyPr/>
        <a:lstStyle/>
        <a:p>
          <a:endParaRPr lang="en-US"/>
        </a:p>
      </dgm:t>
    </dgm:pt>
    <dgm:pt modelId="{DC0E08DF-CC09-49E6-BB16-D8FBEB4E5028}">
      <dgm:prSet phldrT="[Text]"/>
      <dgm:spPr/>
      <dgm:t>
        <a:bodyPr/>
        <a:lstStyle/>
        <a:p>
          <a:r>
            <a:rPr lang="en-US" b="1" dirty="0"/>
            <a:t>Steady = 40%</a:t>
          </a:r>
        </a:p>
      </dgm:t>
    </dgm:pt>
    <dgm:pt modelId="{5EBB4D46-ADBB-40DA-AF42-88681B2381F4}" type="parTrans" cxnId="{4F4EA422-3EF1-4D9A-A649-505E4A5538B2}">
      <dgm:prSet/>
      <dgm:spPr/>
      <dgm:t>
        <a:bodyPr/>
        <a:lstStyle/>
        <a:p>
          <a:endParaRPr lang="en-US"/>
        </a:p>
      </dgm:t>
    </dgm:pt>
    <dgm:pt modelId="{86A04888-FD8B-41EC-AFEB-DF4DBB4C58D1}" type="sibTrans" cxnId="{4F4EA422-3EF1-4D9A-A649-505E4A5538B2}">
      <dgm:prSet/>
      <dgm:spPr/>
      <dgm:t>
        <a:bodyPr/>
        <a:lstStyle/>
        <a:p>
          <a:endParaRPr lang="en-US"/>
        </a:p>
      </dgm:t>
    </dgm:pt>
    <dgm:pt modelId="{DF9621BA-8B5A-4020-A6DC-2D393C57FC67}">
      <dgm:prSet phldrT="[Text]"/>
      <dgm:spPr/>
      <dgm:t>
        <a:bodyPr/>
        <a:lstStyle/>
        <a:p>
          <a:r>
            <a:rPr lang="en-US" b="1" dirty="0"/>
            <a:t>Cautious = 14%</a:t>
          </a:r>
        </a:p>
      </dgm:t>
    </dgm:pt>
    <dgm:pt modelId="{77A4D6A7-D987-43D1-86EE-E20A44E1C1A4}" type="parTrans" cxnId="{80194683-36DD-4538-A3D1-1D5BAC8C2910}">
      <dgm:prSet/>
      <dgm:spPr/>
      <dgm:t>
        <a:bodyPr/>
        <a:lstStyle/>
        <a:p>
          <a:endParaRPr lang="en-US"/>
        </a:p>
      </dgm:t>
    </dgm:pt>
    <dgm:pt modelId="{B2D52DE4-B469-403F-823C-2A6286084660}" type="sibTrans" cxnId="{80194683-36DD-4538-A3D1-1D5BAC8C2910}">
      <dgm:prSet/>
      <dgm:spPr/>
      <dgm:t>
        <a:bodyPr/>
        <a:lstStyle/>
        <a:p>
          <a:endParaRPr lang="en-US"/>
        </a:p>
      </dgm:t>
    </dgm:pt>
    <dgm:pt modelId="{F569CA6F-D3B8-4D6D-BACB-7B269D5FB557}" type="pres">
      <dgm:prSet presAssocID="{F63CFBFB-99B8-49D7-ADE6-07A793C40B91}" presName="Name0" presStyleCnt="0">
        <dgm:presLayoutVars>
          <dgm:dir/>
          <dgm:resizeHandles val="exact"/>
        </dgm:presLayoutVars>
      </dgm:prSet>
      <dgm:spPr/>
    </dgm:pt>
    <dgm:pt modelId="{20CAC62D-EEF0-4E4D-B171-C88EBF073C51}" type="pres">
      <dgm:prSet presAssocID="{253A05D6-3D34-4633-8BA0-562DDE7EB597}" presName="compNode" presStyleCnt="0"/>
      <dgm:spPr/>
    </dgm:pt>
    <dgm:pt modelId="{E71BE4C8-FBC0-4ABA-8717-0F9ABCB12636}" type="pres">
      <dgm:prSet presAssocID="{253A05D6-3D34-4633-8BA0-562DDE7EB597}" presName="pictRect" presStyleLbl="node1" presStyleIdx="0" presStyleCnt="4"/>
      <dgm:spPr>
        <a:solidFill>
          <a:srgbClr val="FF0000"/>
        </a:solidFill>
      </dgm:spPr>
    </dgm:pt>
    <dgm:pt modelId="{80B0C792-2750-4998-93D7-618D67F70EAC}" type="pres">
      <dgm:prSet presAssocID="{253A05D6-3D34-4633-8BA0-562DDE7EB597}" presName="textRect" presStyleLbl="revTx" presStyleIdx="0" presStyleCnt="4" custScaleX="122921">
        <dgm:presLayoutVars>
          <dgm:bulletEnabled val="1"/>
        </dgm:presLayoutVars>
      </dgm:prSet>
      <dgm:spPr/>
    </dgm:pt>
    <dgm:pt modelId="{594E3802-2F30-4B72-971A-3A3009028392}" type="pres">
      <dgm:prSet presAssocID="{BBFB7B9B-A25E-4C3B-AF2F-0DE69142D718}" presName="sibTrans" presStyleLbl="sibTrans2D1" presStyleIdx="0" presStyleCnt="0"/>
      <dgm:spPr/>
    </dgm:pt>
    <dgm:pt modelId="{B7AE56D7-4A1F-42FC-B4C2-DDB4296A7EA0}" type="pres">
      <dgm:prSet presAssocID="{0DB04585-E487-45D1-B9CE-97482FB87E2F}" presName="compNode" presStyleCnt="0"/>
      <dgm:spPr/>
    </dgm:pt>
    <dgm:pt modelId="{BE69AD9E-27AA-476B-A365-EFBB367F4593}" type="pres">
      <dgm:prSet presAssocID="{0DB04585-E487-45D1-B9CE-97482FB87E2F}" presName="pictRect" presStyleLbl="node1" presStyleIdx="1" presStyleCnt="4" custLinFactY="62742" custLinFactNeighborX="57230" custLinFactNeighborY="100000"/>
      <dgm:spPr>
        <a:solidFill>
          <a:srgbClr val="F8F200"/>
        </a:solidFill>
      </dgm:spPr>
    </dgm:pt>
    <dgm:pt modelId="{466389D5-4CB6-403C-9A4E-B443177A915A}" type="pres">
      <dgm:prSet presAssocID="{0DB04585-E487-45D1-B9CE-97482FB87E2F}" presName="textRect" presStyleLbl="revTx" presStyleIdx="1" presStyleCnt="4" custLinFactNeighborX="60968" custLinFactNeighborY="15763">
        <dgm:presLayoutVars>
          <dgm:bulletEnabled val="1"/>
        </dgm:presLayoutVars>
      </dgm:prSet>
      <dgm:spPr/>
    </dgm:pt>
    <dgm:pt modelId="{46588D20-D7E6-4545-B70E-3B318A05D785}" type="pres">
      <dgm:prSet presAssocID="{655D7293-ABBF-4071-9D73-3B2254D15DA7}" presName="sibTrans" presStyleLbl="sibTrans2D1" presStyleIdx="0" presStyleCnt="0"/>
      <dgm:spPr/>
    </dgm:pt>
    <dgm:pt modelId="{A5CBF279-ECE8-46B2-A635-9001C10CA4D4}" type="pres">
      <dgm:prSet presAssocID="{DC0E08DF-CC09-49E6-BB16-D8FBEB4E5028}" presName="compNode" presStyleCnt="0"/>
      <dgm:spPr/>
    </dgm:pt>
    <dgm:pt modelId="{8D6BA62E-7AA7-437B-9765-9195DEFB3887}" type="pres">
      <dgm:prSet presAssocID="{DC0E08DF-CC09-49E6-BB16-D8FBEB4E5028}" presName="pictRect" presStyleLbl="node1" presStyleIdx="2" presStyleCnt="4" custLinFactX="-100000" custLinFactY="62742" custLinFactNeighborX="-128465" custLinFactNeighborY="100000"/>
      <dgm:spPr>
        <a:solidFill>
          <a:srgbClr val="00B050"/>
        </a:solidFill>
      </dgm:spPr>
    </dgm:pt>
    <dgm:pt modelId="{8F7FB102-1AE5-4F45-B9CC-F387F1A32680}" type="pres">
      <dgm:prSet presAssocID="{DC0E08DF-CC09-49E6-BB16-D8FBEB4E5028}" presName="textRect" presStyleLbl="revTx" presStyleIdx="2" presStyleCnt="4" custScaleX="109426" custLinFactY="100000" custLinFactNeighborX="-49036" custLinFactNeighborY="197885">
        <dgm:presLayoutVars>
          <dgm:bulletEnabled val="1"/>
        </dgm:presLayoutVars>
      </dgm:prSet>
      <dgm:spPr/>
    </dgm:pt>
    <dgm:pt modelId="{2A339CA1-A482-49AA-8DE6-55E109E06DAE}" type="pres">
      <dgm:prSet presAssocID="{86A04888-FD8B-41EC-AFEB-DF4DBB4C58D1}" presName="sibTrans" presStyleLbl="sibTrans2D1" presStyleIdx="0" presStyleCnt="0"/>
      <dgm:spPr/>
    </dgm:pt>
    <dgm:pt modelId="{F4A638B9-111F-43EB-ADF4-0FB29E90352A}" type="pres">
      <dgm:prSet presAssocID="{DF9621BA-8B5A-4020-A6DC-2D393C57FC67}" presName="compNode" presStyleCnt="0"/>
      <dgm:spPr/>
    </dgm:pt>
    <dgm:pt modelId="{1675C991-F091-4E64-B319-D1DC6FC96DE2}" type="pres">
      <dgm:prSet presAssocID="{DF9621BA-8B5A-4020-A6DC-2D393C57FC67}" presName="pictRect" presStyleLbl="node1" presStyleIdx="3" presStyleCnt="4" custLinFactY="-62955" custLinFactNeighborX="68691" custLinFactNeighborY="-100000"/>
      <dgm:spPr>
        <a:solidFill>
          <a:schemeClr val="tx2">
            <a:lumMod val="60000"/>
            <a:lumOff val="40000"/>
          </a:schemeClr>
        </a:solidFill>
      </dgm:spPr>
    </dgm:pt>
    <dgm:pt modelId="{A7AB809F-8A31-4B59-9DF3-A84CE6B338D6}" type="pres">
      <dgm:prSet presAssocID="{DF9621BA-8B5A-4020-A6DC-2D393C57FC67}" presName="textRect" presStyleLbl="revTx" presStyleIdx="3" presStyleCnt="4" custScaleX="124392" custLinFactX="-3263" custLinFactNeighborX="-100000" custLinFactNeighborY="-4708">
        <dgm:presLayoutVars>
          <dgm:bulletEnabled val="1"/>
        </dgm:presLayoutVars>
      </dgm:prSet>
      <dgm:spPr/>
    </dgm:pt>
  </dgm:ptLst>
  <dgm:cxnLst>
    <dgm:cxn modelId="{CB819B07-66F0-4FDF-87FC-357D08C78330}" type="presOf" srcId="{DF9621BA-8B5A-4020-A6DC-2D393C57FC67}" destId="{A7AB809F-8A31-4B59-9DF3-A84CE6B338D6}" srcOrd="0" destOrd="0" presId="urn:microsoft.com/office/officeart/2005/8/layout/pList1#1"/>
    <dgm:cxn modelId="{E44BB010-479B-4951-AD84-7C61FE2BFE0D}" type="presOf" srcId="{F63CFBFB-99B8-49D7-ADE6-07A793C40B91}" destId="{F569CA6F-D3B8-4D6D-BACB-7B269D5FB557}" srcOrd="0" destOrd="0" presId="urn:microsoft.com/office/officeart/2005/8/layout/pList1#1"/>
    <dgm:cxn modelId="{2FEDAA1B-A537-49AA-8784-4D9F1E31121E}" type="presOf" srcId="{DC0E08DF-CC09-49E6-BB16-D8FBEB4E5028}" destId="{8F7FB102-1AE5-4F45-B9CC-F387F1A32680}" srcOrd="0" destOrd="0" presId="urn:microsoft.com/office/officeart/2005/8/layout/pList1#1"/>
    <dgm:cxn modelId="{4F4EA422-3EF1-4D9A-A649-505E4A5538B2}" srcId="{F63CFBFB-99B8-49D7-ADE6-07A793C40B91}" destId="{DC0E08DF-CC09-49E6-BB16-D8FBEB4E5028}" srcOrd="2" destOrd="0" parTransId="{5EBB4D46-ADBB-40DA-AF42-88681B2381F4}" sibTransId="{86A04888-FD8B-41EC-AFEB-DF4DBB4C58D1}"/>
    <dgm:cxn modelId="{8B320865-ED88-4D61-B6D8-8C898DB9C1A0}" type="presOf" srcId="{0DB04585-E487-45D1-B9CE-97482FB87E2F}" destId="{466389D5-4CB6-403C-9A4E-B443177A915A}" srcOrd="0" destOrd="0" presId="urn:microsoft.com/office/officeart/2005/8/layout/pList1#1"/>
    <dgm:cxn modelId="{80194683-36DD-4538-A3D1-1D5BAC8C2910}" srcId="{F63CFBFB-99B8-49D7-ADE6-07A793C40B91}" destId="{DF9621BA-8B5A-4020-A6DC-2D393C57FC67}" srcOrd="3" destOrd="0" parTransId="{77A4D6A7-D987-43D1-86EE-E20A44E1C1A4}" sibTransId="{B2D52DE4-B469-403F-823C-2A6286084660}"/>
    <dgm:cxn modelId="{17C9008C-4396-4AFC-A467-F1BE2D70DC53}" type="presOf" srcId="{655D7293-ABBF-4071-9D73-3B2254D15DA7}" destId="{46588D20-D7E6-4545-B70E-3B318A05D785}" srcOrd="0" destOrd="0" presId="urn:microsoft.com/office/officeart/2005/8/layout/pList1#1"/>
    <dgm:cxn modelId="{6F9744A0-FC87-4523-A20E-69712C5D0D76}" type="presOf" srcId="{BBFB7B9B-A25E-4C3B-AF2F-0DE69142D718}" destId="{594E3802-2F30-4B72-971A-3A3009028392}" srcOrd="0" destOrd="0" presId="urn:microsoft.com/office/officeart/2005/8/layout/pList1#1"/>
    <dgm:cxn modelId="{D298A0A2-E715-4EA8-8C5B-A00C99237DA7}" srcId="{F63CFBFB-99B8-49D7-ADE6-07A793C40B91}" destId="{0DB04585-E487-45D1-B9CE-97482FB87E2F}" srcOrd="1" destOrd="0" parTransId="{87FC2368-9BB8-4C13-947B-67660D0895E9}" sibTransId="{655D7293-ABBF-4071-9D73-3B2254D15DA7}"/>
    <dgm:cxn modelId="{E7773AC3-C564-410D-AAD5-6459B5625799}" srcId="{F63CFBFB-99B8-49D7-ADE6-07A793C40B91}" destId="{253A05D6-3D34-4633-8BA0-562DDE7EB597}" srcOrd="0" destOrd="0" parTransId="{61A7DBFA-04E3-455E-8A77-314477FB00FD}" sibTransId="{BBFB7B9B-A25E-4C3B-AF2F-0DE69142D718}"/>
    <dgm:cxn modelId="{500249DC-8AD5-488D-920E-9D7EC2FC6034}" type="presOf" srcId="{253A05D6-3D34-4633-8BA0-562DDE7EB597}" destId="{80B0C792-2750-4998-93D7-618D67F70EAC}" srcOrd="0" destOrd="0" presId="urn:microsoft.com/office/officeart/2005/8/layout/pList1#1"/>
    <dgm:cxn modelId="{ED2D19E3-EB11-42A3-8DDD-597088BA4173}" type="presOf" srcId="{86A04888-FD8B-41EC-AFEB-DF4DBB4C58D1}" destId="{2A339CA1-A482-49AA-8DE6-55E109E06DAE}" srcOrd="0" destOrd="0" presId="urn:microsoft.com/office/officeart/2005/8/layout/pList1#1"/>
    <dgm:cxn modelId="{68B6CEF2-510D-44D3-A218-0F6F67272AC7}" type="presParOf" srcId="{F569CA6F-D3B8-4D6D-BACB-7B269D5FB557}" destId="{20CAC62D-EEF0-4E4D-B171-C88EBF073C51}" srcOrd="0" destOrd="0" presId="urn:microsoft.com/office/officeart/2005/8/layout/pList1#1"/>
    <dgm:cxn modelId="{FD36F504-AFA5-4BC8-8E3D-AE50615CF35F}" type="presParOf" srcId="{20CAC62D-EEF0-4E4D-B171-C88EBF073C51}" destId="{E71BE4C8-FBC0-4ABA-8717-0F9ABCB12636}" srcOrd="0" destOrd="0" presId="urn:microsoft.com/office/officeart/2005/8/layout/pList1#1"/>
    <dgm:cxn modelId="{B24DC8A3-487F-425C-9ED6-BBE403BA2E09}" type="presParOf" srcId="{20CAC62D-EEF0-4E4D-B171-C88EBF073C51}" destId="{80B0C792-2750-4998-93D7-618D67F70EAC}" srcOrd="1" destOrd="0" presId="urn:microsoft.com/office/officeart/2005/8/layout/pList1#1"/>
    <dgm:cxn modelId="{15E5F1E1-6937-49EC-B300-DCAE39DDC8E7}" type="presParOf" srcId="{F569CA6F-D3B8-4D6D-BACB-7B269D5FB557}" destId="{594E3802-2F30-4B72-971A-3A3009028392}" srcOrd="1" destOrd="0" presId="urn:microsoft.com/office/officeart/2005/8/layout/pList1#1"/>
    <dgm:cxn modelId="{4C4885EB-400C-4AA6-A58B-CF8031B33054}" type="presParOf" srcId="{F569CA6F-D3B8-4D6D-BACB-7B269D5FB557}" destId="{B7AE56D7-4A1F-42FC-B4C2-DDB4296A7EA0}" srcOrd="2" destOrd="0" presId="urn:microsoft.com/office/officeart/2005/8/layout/pList1#1"/>
    <dgm:cxn modelId="{D5C8FE6C-653C-4826-B934-04CAF84A3E55}" type="presParOf" srcId="{B7AE56D7-4A1F-42FC-B4C2-DDB4296A7EA0}" destId="{BE69AD9E-27AA-476B-A365-EFBB367F4593}" srcOrd="0" destOrd="0" presId="urn:microsoft.com/office/officeart/2005/8/layout/pList1#1"/>
    <dgm:cxn modelId="{F931D282-8DBA-48F9-859E-361DD36A5D92}" type="presParOf" srcId="{B7AE56D7-4A1F-42FC-B4C2-DDB4296A7EA0}" destId="{466389D5-4CB6-403C-9A4E-B443177A915A}" srcOrd="1" destOrd="0" presId="urn:microsoft.com/office/officeart/2005/8/layout/pList1#1"/>
    <dgm:cxn modelId="{CF35D7CA-5E19-452F-875E-9EBA5A1105F2}" type="presParOf" srcId="{F569CA6F-D3B8-4D6D-BACB-7B269D5FB557}" destId="{46588D20-D7E6-4545-B70E-3B318A05D785}" srcOrd="3" destOrd="0" presId="urn:microsoft.com/office/officeart/2005/8/layout/pList1#1"/>
    <dgm:cxn modelId="{B656FBD4-9C19-4A1D-AFB3-59152BA910A7}" type="presParOf" srcId="{F569CA6F-D3B8-4D6D-BACB-7B269D5FB557}" destId="{A5CBF279-ECE8-46B2-A635-9001C10CA4D4}" srcOrd="4" destOrd="0" presId="urn:microsoft.com/office/officeart/2005/8/layout/pList1#1"/>
    <dgm:cxn modelId="{C10FA545-612B-434C-BC9B-2780E79373BE}" type="presParOf" srcId="{A5CBF279-ECE8-46B2-A635-9001C10CA4D4}" destId="{8D6BA62E-7AA7-437B-9765-9195DEFB3887}" srcOrd="0" destOrd="0" presId="urn:microsoft.com/office/officeart/2005/8/layout/pList1#1"/>
    <dgm:cxn modelId="{A5C7DFFC-B17D-4F58-89DF-6A0E490234D8}" type="presParOf" srcId="{A5CBF279-ECE8-46B2-A635-9001C10CA4D4}" destId="{8F7FB102-1AE5-4F45-B9CC-F387F1A32680}" srcOrd="1" destOrd="0" presId="urn:microsoft.com/office/officeart/2005/8/layout/pList1#1"/>
    <dgm:cxn modelId="{B2F1F866-7B26-4860-8C0E-D3C68E5B6023}" type="presParOf" srcId="{F569CA6F-D3B8-4D6D-BACB-7B269D5FB557}" destId="{2A339CA1-A482-49AA-8DE6-55E109E06DAE}" srcOrd="5" destOrd="0" presId="urn:microsoft.com/office/officeart/2005/8/layout/pList1#1"/>
    <dgm:cxn modelId="{DB94DB67-F753-4DC5-A2C0-B2F7B40E727F}" type="presParOf" srcId="{F569CA6F-D3B8-4D6D-BACB-7B269D5FB557}" destId="{F4A638B9-111F-43EB-ADF4-0FB29E90352A}" srcOrd="6" destOrd="0" presId="urn:microsoft.com/office/officeart/2005/8/layout/pList1#1"/>
    <dgm:cxn modelId="{72516A9B-CA2A-4478-9814-C986479FC41F}" type="presParOf" srcId="{F4A638B9-111F-43EB-ADF4-0FB29E90352A}" destId="{1675C991-F091-4E64-B319-D1DC6FC96DE2}" srcOrd="0" destOrd="0" presId="urn:microsoft.com/office/officeart/2005/8/layout/pList1#1"/>
    <dgm:cxn modelId="{FC2084EB-AF1F-424D-808C-5FC22604F60C}" type="presParOf" srcId="{F4A638B9-111F-43EB-ADF4-0FB29E90352A}" destId="{A7AB809F-8A31-4B59-9DF3-A84CE6B338D6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3CFBFB-99B8-49D7-ADE6-07A793C40B91}" type="doc">
      <dgm:prSet loTypeId="urn:microsoft.com/office/officeart/2005/8/layout/pList1#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253A05D6-3D34-4633-8BA0-562DDE7EB597}">
      <dgm:prSet phldrT="[Text]"/>
      <dgm:spPr/>
      <dgm:t>
        <a:bodyPr/>
        <a:lstStyle/>
        <a:p>
          <a:r>
            <a:rPr lang="en-US" b="1" dirty="0"/>
            <a:t>Red = Power People</a:t>
          </a:r>
        </a:p>
      </dgm:t>
    </dgm:pt>
    <dgm:pt modelId="{61A7DBFA-04E3-455E-8A77-314477FB00FD}" type="parTrans" cxnId="{E7773AC3-C564-410D-AAD5-6459B5625799}">
      <dgm:prSet/>
      <dgm:spPr/>
      <dgm:t>
        <a:bodyPr/>
        <a:lstStyle/>
        <a:p>
          <a:endParaRPr lang="en-US"/>
        </a:p>
      </dgm:t>
    </dgm:pt>
    <dgm:pt modelId="{BBFB7B9B-A25E-4C3B-AF2F-0DE69142D718}" type="sibTrans" cxnId="{E7773AC3-C564-410D-AAD5-6459B5625799}">
      <dgm:prSet/>
      <dgm:spPr/>
      <dgm:t>
        <a:bodyPr/>
        <a:lstStyle/>
        <a:p>
          <a:endParaRPr lang="en-US"/>
        </a:p>
      </dgm:t>
    </dgm:pt>
    <dgm:pt modelId="{0DB04585-E487-45D1-B9CE-97482FB87E2F}">
      <dgm:prSet phldrT="[Text]"/>
      <dgm:spPr/>
      <dgm:t>
        <a:bodyPr/>
        <a:lstStyle/>
        <a:p>
          <a:r>
            <a:rPr lang="en-US" b="1" dirty="0"/>
            <a:t>Blue = Party People</a:t>
          </a:r>
        </a:p>
      </dgm:t>
    </dgm:pt>
    <dgm:pt modelId="{87FC2368-9BB8-4C13-947B-67660D0895E9}" type="parTrans" cxnId="{D298A0A2-E715-4EA8-8C5B-A00C99237DA7}">
      <dgm:prSet/>
      <dgm:spPr/>
      <dgm:t>
        <a:bodyPr/>
        <a:lstStyle/>
        <a:p>
          <a:endParaRPr lang="en-US"/>
        </a:p>
      </dgm:t>
    </dgm:pt>
    <dgm:pt modelId="{655D7293-ABBF-4071-9D73-3B2254D15DA7}" type="sibTrans" cxnId="{D298A0A2-E715-4EA8-8C5B-A00C99237DA7}">
      <dgm:prSet/>
      <dgm:spPr/>
      <dgm:t>
        <a:bodyPr/>
        <a:lstStyle/>
        <a:p>
          <a:endParaRPr lang="en-US"/>
        </a:p>
      </dgm:t>
    </dgm:pt>
    <dgm:pt modelId="{DC0E08DF-CC09-49E6-BB16-D8FBEB4E5028}">
      <dgm:prSet phldrT="[Text]"/>
      <dgm:spPr/>
      <dgm:t>
        <a:bodyPr/>
        <a:lstStyle/>
        <a:p>
          <a:r>
            <a:rPr lang="en-US" b="1" dirty="0"/>
            <a:t>Yellow = Peace People</a:t>
          </a:r>
        </a:p>
      </dgm:t>
    </dgm:pt>
    <dgm:pt modelId="{5EBB4D46-ADBB-40DA-AF42-88681B2381F4}" type="parTrans" cxnId="{4F4EA422-3EF1-4D9A-A649-505E4A5538B2}">
      <dgm:prSet/>
      <dgm:spPr/>
      <dgm:t>
        <a:bodyPr/>
        <a:lstStyle/>
        <a:p>
          <a:endParaRPr lang="en-US"/>
        </a:p>
      </dgm:t>
    </dgm:pt>
    <dgm:pt modelId="{86A04888-FD8B-41EC-AFEB-DF4DBB4C58D1}" type="sibTrans" cxnId="{4F4EA422-3EF1-4D9A-A649-505E4A5538B2}">
      <dgm:prSet/>
      <dgm:spPr/>
      <dgm:t>
        <a:bodyPr/>
        <a:lstStyle/>
        <a:p>
          <a:endParaRPr lang="en-US"/>
        </a:p>
      </dgm:t>
    </dgm:pt>
    <dgm:pt modelId="{DF9621BA-8B5A-4020-A6DC-2D393C57FC67}">
      <dgm:prSet phldrT="[Text]"/>
      <dgm:spPr/>
      <dgm:t>
        <a:bodyPr/>
        <a:lstStyle/>
        <a:p>
          <a:r>
            <a:rPr lang="en-US" b="1" dirty="0"/>
            <a:t>Green= Perfection People</a:t>
          </a:r>
        </a:p>
      </dgm:t>
    </dgm:pt>
    <dgm:pt modelId="{77A4D6A7-D987-43D1-86EE-E20A44E1C1A4}" type="parTrans" cxnId="{80194683-36DD-4538-A3D1-1D5BAC8C2910}">
      <dgm:prSet/>
      <dgm:spPr/>
      <dgm:t>
        <a:bodyPr/>
        <a:lstStyle/>
        <a:p>
          <a:endParaRPr lang="en-US"/>
        </a:p>
      </dgm:t>
    </dgm:pt>
    <dgm:pt modelId="{B2D52DE4-B469-403F-823C-2A6286084660}" type="sibTrans" cxnId="{80194683-36DD-4538-A3D1-1D5BAC8C2910}">
      <dgm:prSet/>
      <dgm:spPr/>
      <dgm:t>
        <a:bodyPr/>
        <a:lstStyle/>
        <a:p>
          <a:endParaRPr lang="en-US"/>
        </a:p>
      </dgm:t>
    </dgm:pt>
    <dgm:pt modelId="{F569CA6F-D3B8-4D6D-BACB-7B269D5FB557}" type="pres">
      <dgm:prSet presAssocID="{F63CFBFB-99B8-49D7-ADE6-07A793C40B91}" presName="Name0" presStyleCnt="0">
        <dgm:presLayoutVars>
          <dgm:dir/>
          <dgm:resizeHandles val="exact"/>
        </dgm:presLayoutVars>
      </dgm:prSet>
      <dgm:spPr/>
    </dgm:pt>
    <dgm:pt modelId="{20CAC62D-EEF0-4E4D-B171-C88EBF073C51}" type="pres">
      <dgm:prSet presAssocID="{253A05D6-3D34-4633-8BA0-562DDE7EB597}" presName="compNode" presStyleCnt="0"/>
      <dgm:spPr/>
    </dgm:pt>
    <dgm:pt modelId="{E71BE4C8-FBC0-4ABA-8717-0F9ABCB12636}" type="pres">
      <dgm:prSet presAssocID="{253A05D6-3D34-4633-8BA0-562DDE7EB597}" presName="pictRect" presStyleLbl="node1" presStyleIdx="0" presStyleCnt="4"/>
      <dgm:spPr>
        <a:solidFill>
          <a:srgbClr val="FF0000"/>
        </a:solidFill>
      </dgm:spPr>
    </dgm:pt>
    <dgm:pt modelId="{80B0C792-2750-4998-93D7-618D67F70EAC}" type="pres">
      <dgm:prSet presAssocID="{253A05D6-3D34-4633-8BA0-562DDE7EB597}" presName="textRect" presStyleLbl="revTx" presStyleIdx="0" presStyleCnt="4" custScaleX="122921">
        <dgm:presLayoutVars>
          <dgm:bulletEnabled val="1"/>
        </dgm:presLayoutVars>
      </dgm:prSet>
      <dgm:spPr/>
    </dgm:pt>
    <dgm:pt modelId="{594E3802-2F30-4B72-971A-3A3009028392}" type="pres">
      <dgm:prSet presAssocID="{BBFB7B9B-A25E-4C3B-AF2F-0DE69142D718}" presName="sibTrans" presStyleLbl="sibTrans2D1" presStyleIdx="0" presStyleCnt="0"/>
      <dgm:spPr/>
    </dgm:pt>
    <dgm:pt modelId="{B7AE56D7-4A1F-42FC-B4C2-DDB4296A7EA0}" type="pres">
      <dgm:prSet presAssocID="{0DB04585-E487-45D1-B9CE-97482FB87E2F}" presName="compNode" presStyleCnt="0"/>
      <dgm:spPr/>
    </dgm:pt>
    <dgm:pt modelId="{BE69AD9E-27AA-476B-A365-EFBB367F4593}" type="pres">
      <dgm:prSet presAssocID="{0DB04585-E487-45D1-B9CE-97482FB87E2F}" presName="pictRect" presStyleLbl="node1" presStyleIdx="1" presStyleCnt="4" custLinFactY="62742" custLinFactNeighborX="57230" custLinFactNeighborY="100000"/>
      <dgm:spPr>
        <a:solidFill>
          <a:srgbClr val="F8F200"/>
        </a:solidFill>
      </dgm:spPr>
    </dgm:pt>
    <dgm:pt modelId="{466389D5-4CB6-403C-9A4E-B443177A915A}" type="pres">
      <dgm:prSet presAssocID="{0DB04585-E487-45D1-B9CE-97482FB87E2F}" presName="textRect" presStyleLbl="revTx" presStyleIdx="1" presStyleCnt="4" custLinFactNeighborX="60968" custLinFactNeighborY="15763">
        <dgm:presLayoutVars>
          <dgm:bulletEnabled val="1"/>
        </dgm:presLayoutVars>
      </dgm:prSet>
      <dgm:spPr/>
    </dgm:pt>
    <dgm:pt modelId="{46588D20-D7E6-4545-B70E-3B318A05D785}" type="pres">
      <dgm:prSet presAssocID="{655D7293-ABBF-4071-9D73-3B2254D15DA7}" presName="sibTrans" presStyleLbl="sibTrans2D1" presStyleIdx="0" presStyleCnt="0"/>
      <dgm:spPr/>
    </dgm:pt>
    <dgm:pt modelId="{A5CBF279-ECE8-46B2-A635-9001C10CA4D4}" type="pres">
      <dgm:prSet presAssocID="{DC0E08DF-CC09-49E6-BB16-D8FBEB4E5028}" presName="compNode" presStyleCnt="0"/>
      <dgm:spPr/>
    </dgm:pt>
    <dgm:pt modelId="{8D6BA62E-7AA7-437B-9765-9195DEFB3887}" type="pres">
      <dgm:prSet presAssocID="{DC0E08DF-CC09-49E6-BB16-D8FBEB4E5028}" presName="pictRect" presStyleLbl="node1" presStyleIdx="2" presStyleCnt="4" custLinFactX="-100000" custLinFactY="62742" custLinFactNeighborX="-128465" custLinFactNeighborY="100000"/>
      <dgm:spPr>
        <a:solidFill>
          <a:schemeClr val="accent3">
            <a:lumMod val="75000"/>
          </a:schemeClr>
        </a:solidFill>
      </dgm:spPr>
    </dgm:pt>
    <dgm:pt modelId="{8F7FB102-1AE5-4F45-B9CC-F387F1A32680}" type="pres">
      <dgm:prSet presAssocID="{DC0E08DF-CC09-49E6-BB16-D8FBEB4E5028}" presName="textRect" presStyleLbl="revTx" presStyleIdx="2" presStyleCnt="4" custScaleX="109426" custLinFactY="100000" custLinFactNeighborX="-49036" custLinFactNeighborY="197885">
        <dgm:presLayoutVars>
          <dgm:bulletEnabled val="1"/>
        </dgm:presLayoutVars>
      </dgm:prSet>
      <dgm:spPr/>
    </dgm:pt>
    <dgm:pt modelId="{2A339CA1-A482-49AA-8DE6-55E109E06DAE}" type="pres">
      <dgm:prSet presAssocID="{86A04888-FD8B-41EC-AFEB-DF4DBB4C58D1}" presName="sibTrans" presStyleLbl="sibTrans2D1" presStyleIdx="0" presStyleCnt="0"/>
      <dgm:spPr/>
    </dgm:pt>
    <dgm:pt modelId="{F4A638B9-111F-43EB-ADF4-0FB29E90352A}" type="pres">
      <dgm:prSet presAssocID="{DF9621BA-8B5A-4020-A6DC-2D393C57FC67}" presName="compNode" presStyleCnt="0"/>
      <dgm:spPr/>
    </dgm:pt>
    <dgm:pt modelId="{1675C991-F091-4E64-B319-D1DC6FC96DE2}" type="pres">
      <dgm:prSet presAssocID="{DF9621BA-8B5A-4020-A6DC-2D393C57FC67}" presName="pictRect" presStyleLbl="node1" presStyleIdx="3" presStyleCnt="4" custLinFactY="-62955" custLinFactNeighborX="68691" custLinFactNeighborY="-100000"/>
      <dgm:spPr>
        <a:solidFill>
          <a:schemeClr val="tx2">
            <a:lumMod val="60000"/>
            <a:lumOff val="40000"/>
          </a:schemeClr>
        </a:solidFill>
      </dgm:spPr>
    </dgm:pt>
    <dgm:pt modelId="{A7AB809F-8A31-4B59-9DF3-A84CE6B338D6}" type="pres">
      <dgm:prSet presAssocID="{DF9621BA-8B5A-4020-A6DC-2D393C57FC67}" presName="textRect" presStyleLbl="revTx" presStyleIdx="3" presStyleCnt="4" custScaleX="124392" custLinFactX="-3263" custLinFactNeighborX="-100000" custLinFactNeighborY="-4708">
        <dgm:presLayoutVars>
          <dgm:bulletEnabled val="1"/>
        </dgm:presLayoutVars>
      </dgm:prSet>
      <dgm:spPr/>
    </dgm:pt>
  </dgm:ptLst>
  <dgm:cxnLst>
    <dgm:cxn modelId="{4F4EA422-3EF1-4D9A-A649-505E4A5538B2}" srcId="{F63CFBFB-99B8-49D7-ADE6-07A793C40B91}" destId="{DC0E08DF-CC09-49E6-BB16-D8FBEB4E5028}" srcOrd="2" destOrd="0" parTransId="{5EBB4D46-ADBB-40DA-AF42-88681B2381F4}" sibTransId="{86A04888-FD8B-41EC-AFEB-DF4DBB4C58D1}"/>
    <dgm:cxn modelId="{A5BC7D27-AE12-4F79-89D4-2A20D0B9B59C}" type="presOf" srcId="{DF9621BA-8B5A-4020-A6DC-2D393C57FC67}" destId="{A7AB809F-8A31-4B59-9DF3-A84CE6B338D6}" srcOrd="0" destOrd="0" presId="urn:microsoft.com/office/officeart/2005/8/layout/pList1#2"/>
    <dgm:cxn modelId="{9BE25B30-D820-4262-BEE7-A4512D2AEF73}" type="presOf" srcId="{253A05D6-3D34-4633-8BA0-562DDE7EB597}" destId="{80B0C792-2750-4998-93D7-618D67F70EAC}" srcOrd="0" destOrd="0" presId="urn:microsoft.com/office/officeart/2005/8/layout/pList1#2"/>
    <dgm:cxn modelId="{69A97535-4B4B-4A1A-ABEB-F7CC49BE4422}" type="presOf" srcId="{0DB04585-E487-45D1-B9CE-97482FB87E2F}" destId="{466389D5-4CB6-403C-9A4E-B443177A915A}" srcOrd="0" destOrd="0" presId="urn:microsoft.com/office/officeart/2005/8/layout/pList1#2"/>
    <dgm:cxn modelId="{5E8F595B-A87E-441C-B145-A4321A29CDB7}" type="presOf" srcId="{655D7293-ABBF-4071-9D73-3B2254D15DA7}" destId="{46588D20-D7E6-4545-B70E-3B318A05D785}" srcOrd="0" destOrd="0" presId="urn:microsoft.com/office/officeart/2005/8/layout/pList1#2"/>
    <dgm:cxn modelId="{80194683-36DD-4538-A3D1-1D5BAC8C2910}" srcId="{F63CFBFB-99B8-49D7-ADE6-07A793C40B91}" destId="{DF9621BA-8B5A-4020-A6DC-2D393C57FC67}" srcOrd="3" destOrd="0" parTransId="{77A4D6A7-D987-43D1-86EE-E20A44E1C1A4}" sibTransId="{B2D52DE4-B469-403F-823C-2A6286084660}"/>
    <dgm:cxn modelId="{D298A0A2-E715-4EA8-8C5B-A00C99237DA7}" srcId="{F63CFBFB-99B8-49D7-ADE6-07A793C40B91}" destId="{0DB04585-E487-45D1-B9CE-97482FB87E2F}" srcOrd="1" destOrd="0" parTransId="{87FC2368-9BB8-4C13-947B-67660D0895E9}" sibTransId="{655D7293-ABBF-4071-9D73-3B2254D15DA7}"/>
    <dgm:cxn modelId="{E7773AC3-C564-410D-AAD5-6459B5625799}" srcId="{F63CFBFB-99B8-49D7-ADE6-07A793C40B91}" destId="{253A05D6-3D34-4633-8BA0-562DDE7EB597}" srcOrd="0" destOrd="0" parTransId="{61A7DBFA-04E3-455E-8A77-314477FB00FD}" sibTransId="{BBFB7B9B-A25E-4C3B-AF2F-0DE69142D718}"/>
    <dgm:cxn modelId="{DE0B61C9-EE7A-4326-8343-483BD077D3DE}" type="presOf" srcId="{BBFB7B9B-A25E-4C3B-AF2F-0DE69142D718}" destId="{594E3802-2F30-4B72-971A-3A3009028392}" srcOrd="0" destOrd="0" presId="urn:microsoft.com/office/officeart/2005/8/layout/pList1#2"/>
    <dgm:cxn modelId="{FECC5ED5-220D-46C9-B3E6-3E62B5284A45}" type="presOf" srcId="{DC0E08DF-CC09-49E6-BB16-D8FBEB4E5028}" destId="{8F7FB102-1AE5-4F45-B9CC-F387F1A32680}" srcOrd="0" destOrd="0" presId="urn:microsoft.com/office/officeart/2005/8/layout/pList1#2"/>
    <dgm:cxn modelId="{8001F6DF-9303-49DC-A7A6-E689690E8F45}" type="presOf" srcId="{F63CFBFB-99B8-49D7-ADE6-07A793C40B91}" destId="{F569CA6F-D3B8-4D6D-BACB-7B269D5FB557}" srcOrd="0" destOrd="0" presId="urn:microsoft.com/office/officeart/2005/8/layout/pList1#2"/>
    <dgm:cxn modelId="{4658D6FB-20E3-4CBE-AA82-24A20CB5B058}" type="presOf" srcId="{86A04888-FD8B-41EC-AFEB-DF4DBB4C58D1}" destId="{2A339CA1-A482-49AA-8DE6-55E109E06DAE}" srcOrd="0" destOrd="0" presId="urn:microsoft.com/office/officeart/2005/8/layout/pList1#2"/>
    <dgm:cxn modelId="{0BD44A23-08CD-462B-88EF-69D6FDDD02F5}" type="presParOf" srcId="{F569CA6F-D3B8-4D6D-BACB-7B269D5FB557}" destId="{20CAC62D-EEF0-4E4D-B171-C88EBF073C51}" srcOrd="0" destOrd="0" presId="urn:microsoft.com/office/officeart/2005/8/layout/pList1#2"/>
    <dgm:cxn modelId="{31B6F90E-BE55-4B46-855B-A780C1DE5FB7}" type="presParOf" srcId="{20CAC62D-EEF0-4E4D-B171-C88EBF073C51}" destId="{E71BE4C8-FBC0-4ABA-8717-0F9ABCB12636}" srcOrd="0" destOrd="0" presId="urn:microsoft.com/office/officeart/2005/8/layout/pList1#2"/>
    <dgm:cxn modelId="{81A2BA11-E67C-42F2-8510-67AE553313EA}" type="presParOf" srcId="{20CAC62D-EEF0-4E4D-B171-C88EBF073C51}" destId="{80B0C792-2750-4998-93D7-618D67F70EAC}" srcOrd="1" destOrd="0" presId="urn:microsoft.com/office/officeart/2005/8/layout/pList1#2"/>
    <dgm:cxn modelId="{FDA1FB97-D742-4473-8D70-547E5D4064D8}" type="presParOf" srcId="{F569CA6F-D3B8-4D6D-BACB-7B269D5FB557}" destId="{594E3802-2F30-4B72-971A-3A3009028392}" srcOrd="1" destOrd="0" presId="urn:microsoft.com/office/officeart/2005/8/layout/pList1#2"/>
    <dgm:cxn modelId="{01481D06-740A-4FD6-91E9-8DE619C61D5A}" type="presParOf" srcId="{F569CA6F-D3B8-4D6D-BACB-7B269D5FB557}" destId="{B7AE56D7-4A1F-42FC-B4C2-DDB4296A7EA0}" srcOrd="2" destOrd="0" presId="urn:microsoft.com/office/officeart/2005/8/layout/pList1#2"/>
    <dgm:cxn modelId="{74D670E9-E6D8-4FB2-918A-12D0AFD67C1D}" type="presParOf" srcId="{B7AE56D7-4A1F-42FC-B4C2-DDB4296A7EA0}" destId="{BE69AD9E-27AA-476B-A365-EFBB367F4593}" srcOrd="0" destOrd="0" presId="urn:microsoft.com/office/officeart/2005/8/layout/pList1#2"/>
    <dgm:cxn modelId="{B9F5C4DF-984B-488D-A24A-E143F0E8D029}" type="presParOf" srcId="{B7AE56D7-4A1F-42FC-B4C2-DDB4296A7EA0}" destId="{466389D5-4CB6-403C-9A4E-B443177A915A}" srcOrd="1" destOrd="0" presId="urn:microsoft.com/office/officeart/2005/8/layout/pList1#2"/>
    <dgm:cxn modelId="{05F64512-19F4-4BA0-AC47-108A4149C4ED}" type="presParOf" srcId="{F569CA6F-D3B8-4D6D-BACB-7B269D5FB557}" destId="{46588D20-D7E6-4545-B70E-3B318A05D785}" srcOrd="3" destOrd="0" presId="urn:microsoft.com/office/officeart/2005/8/layout/pList1#2"/>
    <dgm:cxn modelId="{7BFEB428-5972-4073-AB52-880DA40747C8}" type="presParOf" srcId="{F569CA6F-D3B8-4D6D-BACB-7B269D5FB557}" destId="{A5CBF279-ECE8-46B2-A635-9001C10CA4D4}" srcOrd="4" destOrd="0" presId="urn:microsoft.com/office/officeart/2005/8/layout/pList1#2"/>
    <dgm:cxn modelId="{EABE5451-9FC2-4ECE-A234-C8EE51FFCCF2}" type="presParOf" srcId="{A5CBF279-ECE8-46B2-A635-9001C10CA4D4}" destId="{8D6BA62E-7AA7-437B-9765-9195DEFB3887}" srcOrd="0" destOrd="0" presId="urn:microsoft.com/office/officeart/2005/8/layout/pList1#2"/>
    <dgm:cxn modelId="{6FAC0E17-3F84-4E67-A035-81940E27BDE9}" type="presParOf" srcId="{A5CBF279-ECE8-46B2-A635-9001C10CA4D4}" destId="{8F7FB102-1AE5-4F45-B9CC-F387F1A32680}" srcOrd="1" destOrd="0" presId="urn:microsoft.com/office/officeart/2005/8/layout/pList1#2"/>
    <dgm:cxn modelId="{DC18FA42-18D4-4EE5-AD98-C640D5B5BBA9}" type="presParOf" srcId="{F569CA6F-D3B8-4D6D-BACB-7B269D5FB557}" destId="{2A339CA1-A482-49AA-8DE6-55E109E06DAE}" srcOrd="5" destOrd="0" presId="urn:microsoft.com/office/officeart/2005/8/layout/pList1#2"/>
    <dgm:cxn modelId="{1B16CE26-A380-482F-9D9A-AF1C41EFC9E9}" type="presParOf" srcId="{F569CA6F-D3B8-4D6D-BACB-7B269D5FB557}" destId="{F4A638B9-111F-43EB-ADF4-0FB29E90352A}" srcOrd="6" destOrd="0" presId="urn:microsoft.com/office/officeart/2005/8/layout/pList1#2"/>
    <dgm:cxn modelId="{93CA6B70-D24C-4233-9A37-7A7BF264A60E}" type="presParOf" srcId="{F4A638B9-111F-43EB-ADF4-0FB29E90352A}" destId="{1675C991-F091-4E64-B319-D1DC6FC96DE2}" srcOrd="0" destOrd="0" presId="urn:microsoft.com/office/officeart/2005/8/layout/pList1#2"/>
    <dgm:cxn modelId="{58CF7803-A60E-4371-B166-30C627E8F981}" type="presParOf" srcId="{F4A638B9-111F-43EB-ADF4-0FB29E90352A}" destId="{A7AB809F-8A31-4B59-9DF3-A84CE6B338D6}" srcOrd="1" destOrd="0" presId="urn:microsoft.com/office/officeart/2005/8/layout/pList1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1BE4C8-FBC0-4ABA-8717-0F9ABCB12636}">
      <dsp:nvSpPr>
        <dsp:cNvPr id="0" name=""/>
        <dsp:cNvSpPr/>
      </dsp:nvSpPr>
      <dsp:spPr>
        <a:xfrm>
          <a:off x="757104" y="289"/>
          <a:ext cx="2038460" cy="1404499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0C792-2750-4998-93D7-618D67F70EAC}">
      <dsp:nvSpPr>
        <dsp:cNvPr id="0" name=""/>
        <dsp:cNvSpPr/>
      </dsp:nvSpPr>
      <dsp:spPr>
        <a:xfrm>
          <a:off x="523486" y="1404789"/>
          <a:ext cx="2505696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Dominant or Driver = 18%</a:t>
          </a:r>
        </a:p>
      </dsp:txBody>
      <dsp:txXfrm>
        <a:off x="523486" y="1404789"/>
        <a:ext cx="2505696" cy="756268"/>
      </dsp:txXfrm>
    </dsp:sp>
    <dsp:sp modelId="{BE69AD9E-27AA-476B-A365-EFBB367F4593}">
      <dsp:nvSpPr>
        <dsp:cNvPr id="0" name=""/>
        <dsp:cNvSpPr/>
      </dsp:nvSpPr>
      <dsp:spPr>
        <a:xfrm>
          <a:off x="4399725" y="2286000"/>
          <a:ext cx="2038460" cy="1404499"/>
        </a:xfrm>
        <a:prstGeom prst="roundRect">
          <a:avLst/>
        </a:prstGeom>
        <a:solidFill>
          <a:srgbClr val="F8F2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6389D5-4CB6-403C-9A4E-B443177A915A}">
      <dsp:nvSpPr>
        <dsp:cNvPr id="0" name=""/>
        <dsp:cNvSpPr/>
      </dsp:nvSpPr>
      <dsp:spPr>
        <a:xfrm>
          <a:off x="4475923" y="1524000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Influencer = 28%</a:t>
          </a:r>
        </a:p>
      </dsp:txBody>
      <dsp:txXfrm>
        <a:off x="4475923" y="1524000"/>
        <a:ext cx="2038460" cy="756268"/>
      </dsp:txXfrm>
    </dsp:sp>
    <dsp:sp modelId="{8D6BA62E-7AA7-437B-9765-9195DEFB3887}">
      <dsp:nvSpPr>
        <dsp:cNvPr id="0" name=""/>
        <dsp:cNvSpPr/>
      </dsp:nvSpPr>
      <dsp:spPr>
        <a:xfrm>
          <a:off x="914410" y="2286000"/>
          <a:ext cx="2038460" cy="1404499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FB102-1AE5-4F45-B9CC-F387F1A32680}">
      <dsp:nvSpPr>
        <dsp:cNvPr id="0" name=""/>
        <dsp:cNvSpPr/>
      </dsp:nvSpPr>
      <dsp:spPr>
        <a:xfrm>
          <a:off x="4475927" y="3657601"/>
          <a:ext cx="2230606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Steady = 40%</a:t>
          </a:r>
        </a:p>
      </dsp:txBody>
      <dsp:txXfrm>
        <a:off x="4475927" y="3657601"/>
        <a:ext cx="2230606" cy="756268"/>
      </dsp:txXfrm>
    </dsp:sp>
    <dsp:sp modelId="{1675C991-F091-4E64-B319-D1DC6FC96DE2}">
      <dsp:nvSpPr>
        <dsp:cNvPr id="0" name=""/>
        <dsp:cNvSpPr/>
      </dsp:nvSpPr>
      <dsp:spPr>
        <a:xfrm>
          <a:off x="4495808" y="76202"/>
          <a:ext cx="2038460" cy="1404499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AB809F-8A31-4B59-9DF3-A84CE6B338D6}">
      <dsp:nvSpPr>
        <dsp:cNvPr id="0" name=""/>
        <dsp:cNvSpPr/>
      </dsp:nvSpPr>
      <dsp:spPr>
        <a:xfrm>
          <a:off x="741983" y="3733798"/>
          <a:ext cx="2535682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Cautious = 14%</a:t>
          </a:r>
        </a:p>
      </dsp:txBody>
      <dsp:txXfrm>
        <a:off x="741983" y="3733798"/>
        <a:ext cx="2535682" cy="7562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1BE4C8-FBC0-4ABA-8717-0F9ABCB12636}">
      <dsp:nvSpPr>
        <dsp:cNvPr id="0" name=""/>
        <dsp:cNvSpPr/>
      </dsp:nvSpPr>
      <dsp:spPr>
        <a:xfrm>
          <a:off x="757104" y="289"/>
          <a:ext cx="2038460" cy="1404499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0C792-2750-4998-93D7-618D67F70EAC}">
      <dsp:nvSpPr>
        <dsp:cNvPr id="0" name=""/>
        <dsp:cNvSpPr/>
      </dsp:nvSpPr>
      <dsp:spPr>
        <a:xfrm>
          <a:off x="523486" y="1404789"/>
          <a:ext cx="2505696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Red = Power People</a:t>
          </a:r>
        </a:p>
      </dsp:txBody>
      <dsp:txXfrm>
        <a:off x="523486" y="1404789"/>
        <a:ext cx="2505696" cy="756268"/>
      </dsp:txXfrm>
    </dsp:sp>
    <dsp:sp modelId="{BE69AD9E-27AA-476B-A365-EFBB367F4593}">
      <dsp:nvSpPr>
        <dsp:cNvPr id="0" name=""/>
        <dsp:cNvSpPr/>
      </dsp:nvSpPr>
      <dsp:spPr>
        <a:xfrm>
          <a:off x="4399725" y="2286000"/>
          <a:ext cx="2038460" cy="1404499"/>
        </a:xfrm>
        <a:prstGeom prst="roundRect">
          <a:avLst/>
        </a:prstGeom>
        <a:solidFill>
          <a:srgbClr val="F8F2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6389D5-4CB6-403C-9A4E-B443177A915A}">
      <dsp:nvSpPr>
        <dsp:cNvPr id="0" name=""/>
        <dsp:cNvSpPr/>
      </dsp:nvSpPr>
      <dsp:spPr>
        <a:xfrm>
          <a:off x="4475923" y="1524000"/>
          <a:ext cx="2038460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Blue = Party People</a:t>
          </a:r>
        </a:p>
      </dsp:txBody>
      <dsp:txXfrm>
        <a:off x="4475923" y="1524000"/>
        <a:ext cx="2038460" cy="756268"/>
      </dsp:txXfrm>
    </dsp:sp>
    <dsp:sp modelId="{8D6BA62E-7AA7-437B-9765-9195DEFB3887}">
      <dsp:nvSpPr>
        <dsp:cNvPr id="0" name=""/>
        <dsp:cNvSpPr/>
      </dsp:nvSpPr>
      <dsp:spPr>
        <a:xfrm>
          <a:off x="914410" y="2286000"/>
          <a:ext cx="2038460" cy="1404499"/>
        </a:xfrm>
        <a:prstGeom prst="round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FB102-1AE5-4F45-B9CC-F387F1A32680}">
      <dsp:nvSpPr>
        <dsp:cNvPr id="0" name=""/>
        <dsp:cNvSpPr/>
      </dsp:nvSpPr>
      <dsp:spPr>
        <a:xfrm>
          <a:off x="4475927" y="3657601"/>
          <a:ext cx="2230606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Yellow = Peace People</a:t>
          </a:r>
        </a:p>
      </dsp:txBody>
      <dsp:txXfrm>
        <a:off x="4475927" y="3657601"/>
        <a:ext cx="2230606" cy="756268"/>
      </dsp:txXfrm>
    </dsp:sp>
    <dsp:sp modelId="{1675C991-F091-4E64-B319-D1DC6FC96DE2}">
      <dsp:nvSpPr>
        <dsp:cNvPr id="0" name=""/>
        <dsp:cNvSpPr/>
      </dsp:nvSpPr>
      <dsp:spPr>
        <a:xfrm>
          <a:off x="4495808" y="76202"/>
          <a:ext cx="2038460" cy="1404499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AB809F-8A31-4B59-9DF3-A84CE6B338D6}">
      <dsp:nvSpPr>
        <dsp:cNvPr id="0" name=""/>
        <dsp:cNvSpPr/>
      </dsp:nvSpPr>
      <dsp:spPr>
        <a:xfrm>
          <a:off x="741983" y="3733798"/>
          <a:ext cx="2535682" cy="7562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Green= Perfection People</a:t>
          </a:r>
        </a:p>
      </dsp:txBody>
      <dsp:txXfrm>
        <a:off x="741983" y="3733798"/>
        <a:ext cx="2535682" cy="756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#2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AFA31-ACA9-495F-BDF8-50A83C271684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F2D13D-6612-41DA-93AB-1AAAF3B5C9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18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D02CA5-7688-4591-8279-B48671F3D4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B27884-F458-4576-A0F5-40983996B0C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3666A1-FD67-4696-A489-050E4CD902F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3B7CA2-AE83-485C-9860-B253E65AFFB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18FA34-2235-430B-BF40-DC85829CFF0C}" type="slidenum">
              <a:rPr lang="en-US" smtClean="0"/>
              <a:pPr>
                <a:defRPr/>
              </a:pPr>
              <a:t>99</a:t>
            </a:fld>
            <a:endParaRPr lang="en-US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 dirty="0"/>
              <a:t>Some offers are DOA – dead on arrival from the onset – since the parties may not be serious or motivated.</a:t>
            </a:r>
          </a:p>
          <a:p>
            <a:pPr eaLnBrk="1" hangingPunct="1"/>
            <a:r>
              <a:rPr lang="en-US" altLang="en-US" b="1" dirty="0"/>
              <a:t>Deadlock is a different scenario – the desire to consummate the transaction is there but other emotional factors interfere with attaining the objective.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0A9DE9-2C62-4B9B-9112-0EEC499B9038}" type="slidenum">
              <a:rPr lang="en-US" smtClean="0"/>
              <a:pPr>
                <a:defRPr/>
              </a:pPr>
              <a:t>104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/>
              <a:t>Re-establish common ground on a personal level by rebuilding rapport</a:t>
            </a:r>
          </a:p>
          <a:p>
            <a:pPr eaLnBrk="1" hangingPunct="1"/>
            <a:r>
              <a:rPr lang="en-US" altLang="en-US" b="1"/>
              <a:t>Bring in some New Information</a:t>
            </a:r>
          </a:p>
          <a:p>
            <a:pPr lvl="1" eaLnBrk="1" hangingPunct="1"/>
            <a:r>
              <a:rPr lang="en-US" altLang="en-US" b="1"/>
              <a:t>Since we spoke last …</a:t>
            </a:r>
          </a:p>
          <a:p>
            <a:pPr eaLnBrk="1" hangingPunct="1"/>
            <a:r>
              <a:rPr lang="en-US" altLang="en-US" b="1"/>
              <a:t>Change the Negotiator</a:t>
            </a:r>
          </a:p>
          <a:p>
            <a:pPr lvl="1" eaLnBrk="1" hangingPunct="1"/>
            <a:r>
              <a:rPr lang="en-US" altLang="en-US" b="1"/>
              <a:t>Speak to another w/o destroying opponent’s ego</a:t>
            </a:r>
          </a:p>
          <a:p>
            <a:pPr eaLnBrk="1" hangingPunct="1"/>
            <a:r>
              <a:rPr lang="en-US" altLang="en-US" b="1"/>
              <a:t>Change Levels</a:t>
            </a:r>
          </a:p>
          <a:p>
            <a:pPr lvl="1" eaLnBrk="1" hangingPunct="1"/>
            <a:r>
              <a:rPr lang="en-US" altLang="en-US" b="1"/>
              <a:t>Get upper or lower management levels involved</a:t>
            </a:r>
          </a:p>
          <a:p>
            <a:pPr eaLnBrk="1" hangingPunct="1"/>
            <a:r>
              <a:rPr lang="en-US" altLang="en-US" b="1"/>
              <a:t>Change the location venue: lunch, golf course</a:t>
            </a:r>
          </a:p>
          <a:p>
            <a:pPr eaLnBrk="1" hangingPunct="1"/>
            <a:endParaRPr lang="en-US" altLang="en-US" b="1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0204238-2CA7-4963-92E9-3A963AC6102D}" type="slidenum">
              <a:rPr lang="en-US" smtClean="0"/>
              <a:pPr>
                <a:defRPr/>
              </a:pPr>
              <a:t>105</a:t>
            </a:fld>
            <a:endParaRPr lang="en-US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/>
              <a:t>Re-establish common ground on a personal level by rebuilding rapport</a:t>
            </a:r>
          </a:p>
          <a:p>
            <a:pPr eaLnBrk="1" hangingPunct="1"/>
            <a:r>
              <a:rPr lang="en-US" altLang="en-US" b="1"/>
              <a:t>Bring in some New Information</a:t>
            </a:r>
          </a:p>
          <a:p>
            <a:pPr lvl="1" eaLnBrk="1" hangingPunct="1"/>
            <a:r>
              <a:rPr lang="en-US" altLang="en-US" b="1"/>
              <a:t>Since we spoke last …</a:t>
            </a:r>
          </a:p>
          <a:p>
            <a:pPr eaLnBrk="1" hangingPunct="1"/>
            <a:r>
              <a:rPr lang="en-US" altLang="en-US" b="1"/>
              <a:t>Change the Negotiator</a:t>
            </a:r>
          </a:p>
          <a:p>
            <a:pPr lvl="1" eaLnBrk="1" hangingPunct="1"/>
            <a:r>
              <a:rPr lang="en-US" altLang="en-US" b="1"/>
              <a:t>Speak to another w/o destroying opponent’s ego</a:t>
            </a:r>
          </a:p>
          <a:p>
            <a:pPr eaLnBrk="1" hangingPunct="1"/>
            <a:r>
              <a:rPr lang="en-US" altLang="en-US" b="1"/>
              <a:t>Change Levels</a:t>
            </a:r>
          </a:p>
          <a:p>
            <a:pPr lvl="1" eaLnBrk="1" hangingPunct="1"/>
            <a:r>
              <a:rPr lang="en-US" altLang="en-US" b="1"/>
              <a:t>Get upper or lower management levels involved</a:t>
            </a:r>
          </a:p>
          <a:p>
            <a:pPr eaLnBrk="1" hangingPunct="1"/>
            <a:r>
              <a:rPr lang="en-US" altLang="en-US" b="1"/>
              <a:t>Change the location venue: lunch, golf course</a:t>
            </a:r>
          </a:p>
          <a:p>
            <a:pPr eaLnBrk="1" hangingPunct="1"/>
            <a:endParaRPr lang="en-US" altLang="en-US"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419C079-7C7C-471D-BAE0-A07BEA929A3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For more info direct students to website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400"/>
              <a:t>Documentation examples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en-US" sz="1400"/>
              <a:t>company referral form, statement from   co-broking agent, etc.</a:t>
            </a:r>
            <a:endParaRPr lang="en-US" altLang="en-US" sz="1400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B06DE9-4109-4158-B3B1-DC2AA3F915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4617FF5-BECE-4DBC-9773-79BDB6241FDB}" type="slidenum">
              <a:rPr lang="en-US" altLang="en-US" smtClean="0">
                <a:latin typeface="Arial" charset="0"/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US" altLang="en-US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6ED8A44-4E54-47A8-992C-BC6443417756}" type="slidenum">
              <a:rPr lang="en-US" altLang="en-US" smtClean="0">
                <a:latin typeface="Arial" charset="0"/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US" altLang="en-US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407866F-C700-4662-8AFD-B95ED1DCC7D7}" type="slidenum">
              <a:rPr lang="en-US" altLang="en-US" smtClean="0">
                <a:latin typeface="Arial" charset="0"/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US" altLang="en-US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104540D-7943-4DD1-8038-3F13A5F3706F}" type="slidenum">
              <a:rPr lang="en-US" altLang="en-US" smtClean="0">
                <a:latin typeface="Arial" charset="0"/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US" altLang="en-US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544EA2-52D3-43A0-975C-516C6430CC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85758E-B7C1-4365-AAE0-118839635AC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6000" b="1">
                <a:solidFill>
                  <a:schemeClr val="tx1"/>
                </a:solidFill>
                <a:effectLst/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85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52600"/>
          </a:xfrm>
        </p:spPr>
        <p:txBody>
          <a:bodyPr/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534400" cy="4373563"/>
          </a:xfrm>
        </p:spPr>
        <p:txBody>
          <a:bodyPr/>
          <a:lstStyle>
            <a:lvl1pPr marL="0" indent="0">
              <a:buNone/>
              <a:defRPr sz="6000" b="1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68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15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76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27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56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587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44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8610600" cy="4178491"/>
          </a:xfrm>
        </p:spPr>
        <p:txBody>
          <a:bodyPr>
            <a:noAutofit/>
          </a:bodyPr>
          <a:lstStyle>
            <a:lvl1pPr marL="109728" indent="0">
              <a:buNone/>
              <a:defRPr sz="5400" b="1"/>
            </a:lvl1pPr>
            <a:lvl2pPr>
              <a:defRPr sz="4800" b="1"/>
            </a:lvl2pPr>
            <a:lvl3pPr>
              <a:defRPr sz="4800" b="1"/>
            </a:lvl3pPr>
            <a:lvl4pPr>
              <a:defRPr sz="4400" b="1"/>
            </a:lvl4pPr>
            <a:lvl5pPr>
              <a:defRPr sz="4400" b="1"/>
            </a:lvl5pPr>
            <a:extLst/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1770" y="76200"/>
            <a:ext cx="9122229" cy="1600200"/>
          </a:xfrm>
        </p:spPr>
        <p:txBody>
          <a:bodyPr rtlCol="0">
            <a:noAutofit/>
          </a:bodyPr>
          <a:lstStyle>
            <a:lvl1pPr algn="ctr">
              <a:defRPr sz="6000">
                <a:effectLst/>
              </a:defRPr>
            </a:lvl1pPr>
            <a:extLst/>
          </a:lstStyle>
          <a:p>
            <a:r>
              <a:rPr kumimoji="0"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131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036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1089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Albuquerque Event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0C42-03C6-4ED4-8B33-8FA87346E9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28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076A8-CF3B-4587-B9FF-DF69BE301665}" type="datetimeFigureOut">
              <a:rPr lang="en-US" smtClean="0"/>
              <a:pPr/>
              <a:t>1/14/22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66B8C-52A3-42F4-85B1-84CF2893A4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81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73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3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6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1251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900" dirty="0"/>
              <a:t>Negotiating -</a:t>
            </a:r>
            <a:br>
              <a:rPr lang="en-US" dirty="0"/>
            </a:br>
            <a:r>
              <a:rPr lang="en-US" sz="4400" dirty="0"/>
              <a:t>Techniques, Tactics, Gambits and Counter Gambits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b="1" dirty="0"/>
              <a:t>3 Hrs. General CE</a:t>
            </a:r>
          </a:p>
          <a:p>
            <a:pPr algn="ctr"/>
            <a:r>
              <a:rPr lang="en-US" b="1" dirty="0"/>
              <a:t>CE.4111000.RE</a:t>
            </a:r>
          </a:p>
        </p:txBody>
      </p:sp>
    </p:spTree>
    <p:extLst>
      <p:ext uri="{BB962C8B-B14F-4D97-AF65-F5344CB8AC3E}">
        <p14:creationId xmlns:p14="http://schemas.microsoft.com/office/powerpoint/2010/main" val="2058752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Content Placeholder 4" descr="4 Tequila shot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" y="103909"/>
            <a:ext cx="8966744" cy="6144491"/>
          </a:xfrm>
        </p:spPr>
      </p:pic>
    </p:spTree>
    <p:extLst>
      <p:ext uri="{BB962C8B-B14F-4D97-AF65-F5344CB8AC3E}">
        <p14:creationId xmlns:p14="http://schemas.microsoft.com/office/powerpoint/2010/main" val="1031063356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sz="8000" dirty="0"/>
              <a:t>The Power of </a:t>
            </a:r>
            <a:r>
              <a:rPr lang="en-US" sz="8000" i="1" u="sng" dirty="0"/>
              <a:t>Expectation</a:t>
            </a:r>
            <a:endParaRPr lang="en-US" sz="8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The Power of </a:t>
            </a:r>
            <a:r>
              <a:rPr lang="en-US" sz="7200" i="1" u="sng" dirty="0"/>
              <a:t>Place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29274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13838" cy="923925"/>
          </a:xfrm>
        </p:spPr>
        <p:txBody>
          <a:bodyPr>
            <a:normAutofit fontScale="90000"/>
          </a:bodyPr>
          <a:lstStyle/>
          <a:p>
            <a:r>
              <a:rPr lang="en-US" altLang="en-US" sz="7200"/>
              <a:t>Camp David 1978</a:t>
            </a:r>
          </a:p>
        </p:txBody>
      </p:sp>
      <p:pic>
        <p:nvPicPr>
          <p:cNvPr id="128003" name="Content Placeholder 6" descr="Carter Begin Sadat 1978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4475" y="1295400"/>
            <a:ext cx="8864600" cy="4953000"/>
          </a:xfrm>
        </p:spPr>
      </p:pic>
    </p:spTree>
    <p:extLst>
      <p:ext uri="{BB962C8B-B14F-4D97-AF65-F5344CB8AC3E}">
        <p14:creationId xmlns:p14="http://schemas.microsoft.com/office/powerpoint/2010/main" val="1289179506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itle 1"/>
          <p:cNvSpPr>
            <a:spLocks noGrp="1"/>
          </p:cNvSpPr>
          <p:nvPr>
            <p:ph type="title"/>
          </p:nvPr>
        </p:nvSpPr>
        <p:spPr>
          <a:xfrm>
            <a:off x="0" y="5148263"/>
            <a:ext cx="9144000" cy="1252537"/>
          </a:xfrm>
        </p:spPr>
        <p:txBody>
          <a:bodyPr>
            <a:normAutofit fontScale="90000"/>
          </a:bodyPr>
          <a:lstStyle/>
          <a:p>
            <a:r>
              <a:rPr lang="en-US" altLang="en-US" sz="4800" dirty="0"/>
              <a:t>Pay attention to the </a:t>
            </a:r>
            <a:r>
              <a:rPr lang="en-US" altLang="en-US" sz="4800" i="1" u="sng" dirty="0"/>
              <a:t>word choices</a:t>
            </a:r>
            <a:r>
              <a:rPr lang="en-US" altLang="en-US" sz="4800" dirty="0"/>
              <a:t>!!!</a:t>
            </a:r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679BB4-4569-4C40-AC6B-2079C9C55CB9}" type="slidenum">
              <a:rPr lang="en-US" smtClean="0"/>
              <a:pPr>
                <a:defRPr/>
              </a:pPr>
              <a:t>102</a:t>
            </a:fld>
            <a:endParaRPr lang="en-US"/>
          </a:p>
        </p:txBody>
      </p:sp>
      <p:pic>
        <p:nvPicPr>
          <p:cNvPr id="3" name="Jimmy Carter Man of Plains (3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57200" y="304800"/>
            <a:ext cx="7721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itle 1"/>
          <p:cNvSpPr>
            <a:spLocks noGrp="1"/>
          </p:cNvSpPr>
          <p:nvPr>
            <p:ph type="title"/>
          </p:nvPr>
        </p:nvSpPr>
        <p:spPr>
          <a:xfrm>
            <a:off x="0" y="51816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altLang="en-US"/>
              <a:t>Tactics to </a:t>
            </a:r>
            <a:r>
              <a:rPr lang="en-US" altLang="en-US" i="1"/>
              <a:t>break deadlock</a:t>
            </a:r>
            <a:endParaRPr lang="en-US" altLang="en-US"/>
          </a:p>
        </p:txBody>
      </p:sp>
      <p:pic>
        <p:nvPicPr>
          <p:cNvPr id="3" name="Jimmy Carter Man of Plains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09600" y="152400"/>
            <a:ext cx="7992534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7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5" descr="puzzle 3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942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051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0"/>
            <a:ext cx="9448800" cy="1524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>
                <a:solidFill>
                  <a:srgbClr val="265EA9"/>
                </a:solidFill>
                <a:latin typeface="Garamond" pitchFamily="18" charset="0"/>
              </a:rPr>
              <a:t>Tactics to Counter Deadlock</a:t>
            </a:r>
          </a:p>
        </p:txBody>
      </p:sp>
      <p:sp>
        <p:nvSpPr>
          <p:cNvPr id="130052" name="Rectangle 3"/>
          <p:cNvSpPr>
            <a:spLocks noGrp="1" noChangeArrowheads="1"/>
          </p:cNvSpPr>
          <p:nvPr>
            <p:ph idx="1"/>
          </p:nvPr>
        </p:nvSpPr>
        <p:spPr>
          <a:xfrm>
            <a:off x="-76200" y="1295400"/>
            <a:ext cx="9220200" cy="5029200"/>
          </a:xfrm>
        </p:spPr>
        <p:txBody>
          <a:bodyPr/>
          <a:lstStyle/>
          <a:p>
            <a:pPr marL="565150" indent="-565150" eaLnBrk="1" hangingPunct="1">
              <a:buClr>
                <a:srgbClr val="265FAA"/>
              </a:buClr>
              <a:buFont typeface="Wingdings" pitchFamily="2" charset="2"/>
              <a:buChar char="§"/>
            </a:pPr>
            <a:r>
              <a:rPr lang="en-US" altLang="en-US" sz="5400">
                <a:latin typeface="Garamond" pitchFamily="18" charset="0"/>
              </a:rPr>
              <a:t>Re-establish common ground on a personal level by rebuilding rapport</a:t>
            </a:r>
          </a:p>
          <a:p>
            <a:pPr marL="565150" indent="-565150" eaLnBrk="1" hangingPunct="1">
              <a:buClr>
                <a:srgbClr val="265FAA"/>
              </a:buClr>
              <a:buFont typeface="Wingdings" pitchFamily="2" charset="2"/>
              <a:buChar char="§"/>
            </a:pPr>
            <a:r>
              <a:rPr lang="en-US" altLang="en-US" sz="5400">
                <a:latin typeface="Garamond" pitchFamily="18" charset="0"/>
              </a:rPr>
              <a:t>Bring in some ‘new information’</a:t>
            </a:r>
          </a:p>
        </p:txBody>
      </p:sp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1C5F5-4DB4-46BC-80F2-2469DC85F749}" type="slidenum">
              <a:rPr lang="en-US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pPr>
                <a:defRPr/>
              </a:pPr>
              <a:t>104</a:t>
            </a:fld>
            <a:endParaRPr lang="en-US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028862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5" descr="puzzle 3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942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5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76200"/>
            <a:ext cx="9448800" cy="9239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dirty="0">
                <a:solidFill>
                  <a:srgbClr val="265EA9"/>
                </a:solidFill>
                <a:latin typeface="Garamond" pitchFamily="18" charset="0"/>
              </a:rPr>
              <a:t>Tactics to Counter Deadlock</a:t>
            </a:r>
          </a:p>
        </p:txBody>
      </p:sp>
      <p:sp>
        <p:nvSpPr>
          <p:cNvPr id="4341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9067800" cy="5029200"/>
          </a:xfrm>
        </p:spPr>
        <p:txBody>
          <a:bodyPr/>
          <a:lstStyle/>
          <a:p>
            <a:pPr marL="565150" indent="-565150" eaLnBrk="1" hangingPunct="1">
              <a:buClr>
                <a:srgbClr val="265FAA"/>
              </a:buClr>
              <a:buFont typeface="Wingdings" pitchFamily="2" charset="2"/>
              <a:buChar char="§"/>
            </a:pPr>
            <a:r>
              <a:rPr lang="en-US" altLang="en-US" sz="4400">
                <a:latin typeface="Garamond" pitchFamily="18" charset="0"/>
              </a:rPr>
              <a:t>Change the negotiator</a:t>
            </a:r>
          </a:p>
          <a:p>
            <a:pPr marL="565150" indent="-565150" eaLnBrk="1" hangingPunct="1">
              <a:buClr>
                <a:srgbClr val="265FAA"/>
              </a:buClr>
              <a:buFont typeface="Wingdings" pitchFamily="2" charset="2"/>
              <a:buChar char="§"/>
            </a:pPr>
            <a:r>
              <a:rPr lang="en-US" altLang="en-US" sz="4400">
                <a:latin typeface="Garamond" pitchFamily="18" charset="0"/>
              </a:rPr>
              <a:t>Change level or status of negotiator </a:t>
            </a:r>
            <a:r>
              <a:rPr lang="en-US" altLang="en-US" sz="5400">
                <a:solidFill>
                  <a:srgbClr val="FF0000"/>
                </a:solidFill>
                <a:latin typeface="Garamond" pitchFamily="18" charset="0"/>
              </a:rPr>
              <a:t>(Do they usually listen to you?)</a:t>
            </a:r>
            <a:endParaRPr lang="en-US" altLang="en-US" sz="4400">
              <a:solidFill>
                <a:srgbClr val="FF0000"/>
              </a:solidFill>
              <a:latin typeface="Garamond" pitchFamily="18" charset="0"/>
            </a:endParaRPr>
          </a:p>
          <a:p>
            <a:pPr marL="565150" indent="-565150" eaLnBrk="1" hangingPunct="1">
              <a:spcBef>
                <a:spcPct val="0"/>
              </a:spcBef>
              <a:buClr>
                <a:srgbClr val="265FAA"/>
              </a:buClr>
              <a:buFont typeface="Wingdings" pitchFamily="2" charset="2"/>
              <a:buChar char="§"/>
            </a:pPr>
            <a:r>
              <a:rPr lang="en-US" altLang="en-US" sz="4400">
                <a:latin typeface="Garamond" pitchFamily="18" charset="0"/>
              </a:rPr>
              <a:t>Change the location or venue for discussions </a:t>
            </a:r>
            <a:r>
              <a:rPr lang="en-US" altLang="en-US" sz="4400">
                <a:solidFill>
                  <a:srgbClr val="FF0000"/>
                </a:solidFill>
                <a:latin typeface="Garamond" pitchFamily="18" charset="0"/>
              </a:rPr>
              <a:t>(IBM dinner?)</a:t>
            </a:r>
          </a:p>
        </p:txBody>
      </p:sp>
      <p:sp>
        <p:nvSpPr>
          <p:cNvPr id="4608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C087D-52ED-427F-904D-0B23D1C7E2D4}" type="slidenum">
              <a:rPr lang="en-US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pPr>
                <a:defRPr/>
              </a:pPr>
              <a:t>105</a:t>
            </a:fld>
            <a:endParaRPr lang="en-US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343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B8BE3-F809-45B4-A681-2CDF8DE70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274638"/>
            <a:ext cx="8991600" cy="1143000"/>
          </a:xfrm>
        </p:spPr>
        <p:txBody>
          <a:bodyPr>
            <a:normAutofit/>
          </a:bodyPr>
          <a:lstStyle/>
          <a:p>
            <a:r>
              <a:rPr lang="en-US" sz="6000" dirty="0"/>
              <a:t>Last 3 – Bottom of pg. 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42E03-F612-478E-B066-BA7997775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417638"/>
            <a:ext cx="4118293" cy="51911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07AEE8-B29A-4F0B-9532-C7BB17C1C085}"/>
              </a:ext>
            </a:extLst>
          </p:cNvPr>
          <p:cNvSpPr txBox="1"/>
          <p:nvPr/>
        </p:nvSpPr>
        <p:spPr>
          <a:xfrm>
            <a:off x="4499292" y="1371600"/>
            <a:ext cx="441610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Let them show you how SMART they really are – </a:t>
            </a:r>
          </a:p>
          <a:p>
            <a:endParaRPr lang="en-US" sz="4400" b="1" dirty="0">
              <a:latin typeface="Lucida Calligraphy" panose="03010101010101010101" pitchFamily="66" charset="0"/>
            </a:endParaRPr>
          </a:p>
          <a:p>
            <a:r>
              <a:rPr lang="en-US" sz="4400" b="1" dirty="0">
                <a:latin typeface="Lucida Calligraphy" panose="03010101010101010101" pitchFamily="66" charset="0"/>
              </a:rPr>
              <a:t>“I’m confused about one thing…”</a:t>
            </a:r>
          </a:p>
        </p:txBody>
      </p:sp>
    </p:spTree>
    <p:extLst>
      <p:ext uri="{BB962C8B-B14F-4D97-AF65-F5344CB8AC3E}">
        <p14:creationId xmlns:p14="http://schemas.microsoft.com/office/powerpoint/2010/main" val="1228193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3820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6600" dirty="0"/>
              <a:t>Could change people, everyone would be rich, skinny, smart and good looking.</a:t>
            </a:r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If </a:t>
            </a:r>
            <a:r>
              <a:rPr lang="en-US" sz="7200" i="1" u="sng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242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9509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200" b="1"/>
              <a:t>It’s </a:t>
            </a:r>
            <a:r>
              <a:rPr lang="en-US" sz="6200" b="1" u="sng"/>
              <a:t>NOT</a:t>
            </a:r>
            <a:r>
              <a:rPr lang="en-US" sz="6200" b="1"/>
              <a:t> about </a:t>
            </a:r>
            <a:r>
              <a:rPr lang="en-US" sz="6200" b="1" i="1"/>
              <a:t>I…..</a:t>
            </a:r>
            <a:endParaRPr lang="en-US" sz="6200" b="1"/>
          </a:p>
        </p:txBody>
      </p:sp>
      <p:sp>
        <p:nvSpPr>
          <p:cNvPr id="47107" name="Content Placeholder 5"/>
          <p:cNvSpPr>
            <a:spLocks noGrp="1"/>
          </p:cNvSpPr>
          <p:nvPr>
            <p:ph sz="half" idx="2"/>
          </p:nvPr>
        </p:nvSpPr>
        <p:spPr>
          <a:xfrm>
            <a:off x="5334000" y="1179513"/>
            <a:ext cx="3581400" cy="4525962"/>
          </a:xfrm>
        </p:spPr>
        <p:txBody>
          <a:bodyPr/>
          <a:lstStyle/>
          <a:p>
            <a:pPr marL="0" indent="0" eaLnBrk="1" hangingPunct="1"/>
            <a:r>
              <a:rPr lang="en-US" altLang="en-US" sz="8800" b="1"/>
              <a:t>It’s about </a:t>
            </a:r>
            <a:r>
              <a:rPr lang="en-US" altLang="en-US" sz="8800" b="1" i="1" u="sng"/>
              <a:t>Skill</a:t>
            </a:r>
            <a:r>
              <a:rPr lang="en-US" altLang="en-US" sz="8800" b="1" i="1"/>
              <a:t>!</a:t>
            </a:r>
            <a:endParaRPr lang="en-US" altLang="en-US" sz="8800" b="1"/>
          </a:p>
        </p:txBody>
      </p:sp>
      <p:pic>
        <p:nvPicPr>
          <p:cNvPr id="47108" name="Content Placeholder 5" descr="Tough job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608138"/>
            <a:ext cx="4738688" cy="3421062"/>
          </a:xfrm>
        </p:spPr>
      </p:pic>
    </p:spTree>
    <p:extLst>
      <p:ext uri="{BB962C8B-B14F-4D97-AF65-F5344CB8AC3E}">
        <p14:creationId xmlns:p14="http://schemas.microsoft.com/office/powerpoint/2010/main" val="776745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Number of repetitions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6000"/>
              <a:t>&lt; 15 – Mensa</a:t>
            </a:r>
          </a:p>
          <a:p>
            <a:pPr eaLnBrk="1" hangingPunct="1"/>
            <a:r>
              <a:rPr lang="en-US" altLang="en-US" sz="6000"/>
              <a:t>16-50 – Ordinary (normal)</a:t>
            </a:r>
          </a:p>
          <a:p>
            <a:pPr eaLnBrk="1" hangingPunct="1"/>
            <a:r>
              <a:rPr lang="en-US" altLang="en-US" sz="6000"/>
              <a:t>51+ - Slow learner</a:t>
            </a:r>
          </a:p>
        </p:txBody>
      </p:sp>
    </p:spTree>
    <p:extLst>
      <p:ext uri="{BB962C8B-B14F-4D97-AF65-F5344CB8AC3E}">
        <p14:creationId xmlns:p14="http://schemas.microsoft.com/office/powerpoint/2010/main" val="325280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62484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eaLnBrk="1" hangingPunct="1">
              <a:defRPr/>
            </a:pPr>
            <a:endParaRPr lang="en-US" sz="5400" b="0" dirty="0">
              <a:latin typeface="Rockwell Extra Bold" pitchFamily="18" charset="0"/>
            </a:endParaRPr>
          </a:p>
          <a:p>
            <a:pPr algn="ctr" eaLnBrk="1" hangingPunct="1">
              <a:defRPr/>
            </a:pPr>
            <a:r>
              <a:rPr lang="en-US" sz="16600" b="0" dirty="0">
                <a:latin typeface="Rockwell Extra Bold" pitchFamily="18" charset="0"/>
              </a:rPr>
              <a:t>Pg. 1</a:t>
            </a:r>
          </a:p>
          <a:p>
            <a:pPr algn="ctr" eaLnBrk="1" hangingPunct="1">
              <a:defRPr/>
            </a:pPr>
            <a:r>
              <a:rPr lang="en-US" sz="4400" b="0" dirty="0">
                <a:latin typeface="Rockwell Extra Bold" pitchFamily="18" charset="0"/>
              </a:rPr>
              <a:t>How much of this do I </a:t>
            </a:r>
            <a:r>
              <a:rPr lang="en-US" sz="4400" b="0" i="1" u="sng" dirty="0">
                <a:latin typeface="Rockwell Extra Bold" pitchFamily="18" charset="0"/>
              </a:rPr>
              <a:t>already </a:t>
            </a:r>
            <a:r>
              <a:rPr lang="en-US" sz="4400" b="0" dirty="0">
                <a:latin typeface="Rockwell Extra Bold" pitchFamily="18" charset="0"/>
              </a:rPr>
              <a:t> know?</a:t>
            </a:r>
          </a:p>
        </p:txBody>
      </p:sp>
    </p:spTree>
    <p:extLst>
      <p:ext uri="{BB962C8B-B14F-4D97-AF65-F5344CB8AC3E}">
        <p14:creationId xmlns:p14="http://schemas.microsoft.com/office/powerpoint/2010/main" val="1710136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62484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>
              <a:defRPr/>
            </a:pPr>
            <a:endParaRPr lang="en-US" sz="5400" b="0" dirty="0">
              <a:latin typeface="Rockwell Extra Bold" pitchFamily="18" charset="0"/>
            </a:endParaRPr>
          </a:p>
          <a:p>
            <a:pPr algn="ctr" eaLnBrk="1" hangingPunct="1">
              <a:defRPr/>
            </a:pPr>
            <a:r>
              <a:rPr lang="en-US" sz="16600" b="0" dirty="0">
                <a:latin typeface="Rockwell Extra Bold" pitchFamily="18" charset="0"/>
              </a:rPr>
              <a:t>BATNA</a:t>
            </a:r>
          </a:p>
        </p:txBody>
      </p:sp>
    </p:spTree>
    <p:extLst>
      <p:ext uri="{BB962C8B-B14F-4D97-AF65-F5344CB8AC3E}">
        <p14:creationId xmlns:p14="http://schemas.microsoft.com/office/powerpoint/2010/main" val="1700798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9600" dirty="0"/>
              <a:t>Clump up…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00200"/>
            <a:ext cx="5864041" cy="4373563"/>
          </a:xfrm>
        </p:spPr>
      </p:pic>
      <p:sp>
        <p:nvSpPr>
          <p:cNvPr id="5" name="TextBox 4"/>
          <p:cNvSpPr txBox="1"/>
          <p:nvPr/>
        </p:nvSpPr>
        <p:spPr>
          <a:xfrm>
            <a:off x="6172200" y="1600200"/>
            <a:ext cx="2819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As a GROUP – How many Negotiating Strategies or Techniques can you name or demonstrate?</a:t>
            </a:r>
          </a:p>
        </p:txBody>
      </p:sp>
    </p:spTree>
    <p:extLst>
      <p:ext uri="{BB962C8B-B14F-4D97-AF65-F5344CB8AC3E}">
        <p14:creationId xmlns:p14="http://schemas.microsoft.com/office/powerpoint/2010/main" val="4265463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Content Placeholder 1"/>
          <p:cNvSpPr>
            <a:spLocks noGrp="1"/>
          </p:cNvSpPr>
          <p:nvPr>
            <p:ph idx="1"/>
          </p:nvPr>
        </p:nvSpPr>
        <p:spPr>
          <a:xfrm>
            <a:off x="3657600" y="1600200"/>
            <a:ext cx="5181600" cy="4800600"/>
          </a:xfrm>
        </p:spPr>
        <p:txBody>
          <a:bodyPr/>
          <a:lstStyle/>
          <a:p>
            <a:pPr eaLnBrk="1" hangingPunct="1"/>
            <a:r>
              <a:rPr lang="en-US" altLang="en-US" sz="7200" dirty="0"/>
              <a:t>Harvard Negotiation Project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The Foundation</a:t>
            </a:r>
          </a:p>
        </p:txBody>
      </p:sp>
      <p:pic>
        <p:nvPicPr>
          <p:cNvPr id="72708" name="Picture 3" descr="Getting to Yes Hard cov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3333" r="23334"/>
          <a:stretch>
            <a:fillRect/>
          </a:stretch>
        </p:blipFill>
        <p:spPr bwMode="auto">
          <a:xfrm>
            <a:off x="228600" y="1524000"/>
            <a:ext cx="3124200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577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BD153D-8F1D-4B48-BD1E-BB787F70D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Buy it now </a:t>
            </a:r>
            <a:br>
              <a:rPr lang="en-US" dirty="0"/>
            </a:br>
            <a:r>
              <a:rPr lang="en-US" dirty="0"/>
              <a:t>on Evil Bay &lt;$4.00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67A574-5127-4B33-81F4-4758DDB76B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294" r="22500" b="11765"/>
          <a:stretch/>
        </p:blipFill>
        <p:spPr>
          <a:xfrm>
            <a:off x="101082" y="1904999"/>
            <a:ext cx="8966718" cy="472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6793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Content Placeholder 1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4635500"/>
          </a:xfrm>
        </p:spPr>
        <p:txBody>
          <a:bodyPr/>
          <a:lstStyle/>
          <a:p>
            <a:pPr eaLnBrk="1" hangingPunct="1"/>
            <a:r>
              <a:rPr lang="en-US" altLang="en-US"/>
              <a:t>Discovery Learning</a:t>
            </a:r>
          </a:p>
          <a:p>
            <a:pPr eaLnBrk="1" hangingPunct="1"/>
            <a:r>
              <a:rPr lang="en-US" altLang="en-US"/>
              <a:t>“I already know that.”</a:t>
            </a:r>
          </a:p>
          <a:p>
            <a:pPr eaLnBrk="1" hangingPunct="1"/>
            <a:r>
              <a:rPr lang="en-US" altLang="en-US"/>
              <a:t>Stay involved, out of judgment, in to wonder.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/>
              <a:t>Pg. 2 -How to get the most</a:t>
            </a:r>
          </a:p>
        </p:txBody>
      </p:sp>
    </p:spTree>
    <p:extLst>
      <p:ext uri="{BB962C8B-B14F-4D97-AF65-F5344CB8AC3E}">
        <p14:creationId xmlns:p14="http://schemas.microsoft.com/office/powerpoint/2010/main" val="1598184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/>
              <a:t>Let’s Start</a:t>
            </a:r>
          </a:p>
        </p:txBody>
      </p:sp>
      <p:sp>
        <p:nvSpPr>
          <p:cNvPr id="3584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447800"/>
            <a:ext cx="3657600" cy="452596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en-US" sz="5400" b="1"/>
              <a:t>First Things First!</a:t>
            </a:r>
          </a:p>
          <a:p>
            <a:pPr marL="0" indent="0" algn="ctr" eaLnBrk="1" hangingPunct="1">
              <a:buFontTx/>
              <a:buNone/>
            </a:pPr>
            <a:r>
              <a:rPr lang="en-US" altLang="en-US" sz="6600" b="1">
                <a:latin typeface="Lucida Calligraphy" pitchFamily="66" charset="0"/>
              </a:rPr>
              <a:t>Thank You!</a:t>
            </a:r>
          </a:p>
        </p:txBody>
      </p:sp>
      <p:pic>
        <p:nvPicPr>
          <p:cNvPr id="35844" name="Picture 6" descr="you're gathered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38600" y="1524000"/>
            <a:ext cx="4876800" cy="3810000"/>
          </a:xfrm>
          <a:noFill/>
        </p:spPr>
      </p:pic>
    </p:spTree>
    <p:extLst>
      <p:ext uri="{BB962C8B-B14F-4D97-AF65-F5344CB8AC3E}">
        <p14:creationId xmlns:p14="http://schemas.microsoft.com/office/powerpoint/2010/main" val="3783161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52400"/>
            <a:ext cx="4191000" cy="607391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685800"/>
            <a:ext cx="4397829" cy="3505200"/>
          </a:xfrm>
        </p:spPr>
        <p:txBody>
          <a:bodyPr/>
          <a:lstStyle/>
          <a:p>
            <a:r>
              <a:rPr lang="en-US" sz="6600" dirty="0">
                <a:solidFill>
                  <a:schemeClr val="tx1"/>
                </a:solidFill>
              </a:rPr>
              <a:t>Third Person Teaching</a:t>
            </a:r>
          </a:p>
        </p:txBody>
      </p:sp>
    </p:spTree>
    <p:extLst>
      <p:ext uri="{BB962C8B-B14F-4D97-AF65-F5344CB8AC3E}">
        <p14:creationId xmlns:p14="http://schemas.microsoft.com/office/powerpoint/2010/main" val="2629630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401762"/>
          </a:xfrm>
          <a:solidFill>
            <a:schemeClr val="bg2">
              <a:lumMod val="75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/>
              <a:t>Pg. 2 - Two Sisters go into the kitchen at the same time</a:t>
            </a:r>
          </a:p>
        </p:txBody>
      </p:sp>
      <p:pic>
        <p:nvPicPr>
          <p:cNvPr id="58371" name="Content Placeholder 5" descr="An Orange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r="18867"/>
          <a:stretch>
            <a:fillRect/>
          </a:stretch>
        </p:blipFill>
        <p:spPr>
          <a:xfrm>
            <a:off x="76200" y="1981200"/>
            <a:ext cx="3276600" cy="3505200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276600" y="1676400"/>
            <a:ext cx="5562600" cy="4525963"/>
          </a:xfrm>
        </p:spPr>
        <p:txBody>
          <a:bodyPr>
            <a:noAutofit/>
          </a:bodyPr>
          <a:lstStyle/>
          <a:p>
            <a:pPr marL="0" indent="0" eaLnBrk="1" hangingPunct="1"/>
            <a:r>
              <a:rPr lang="en-US" altLang="en-US" sz="4800" b="1" dirty="0"/>
              <a:t>Both are looking for an Orange –</a:t>
            </a:r>
          </a:p>
          <a:p>
            <a:pPr marL="0" indent="0" eaLnBrk="1" hangingPunct="1"/>
            <a:r>
              <a:rPr lang="en-US" altLang="en-US" sz="4800" b="1" dirty="0"/>
              <a:t>There is </a:t>
            </a:r>
            <a:r>
              <a:rPr lang="en-US" altLang="en-US" sz="4800" b="1" i="1" dirty="0"/>
              <a:t>only</a:t>
            </a:r>
            <a:r>
              <a:rPr lang="en-US" altLang="en-US" sz="4800" b="1" dirty="0"/>
              <a:t> one orange left.</a:t>
            </a:r>
          </a:p>
          <a:p>
            <a:pPr marL="0" indent="0" eaLnBrk="1" hangingPunct="1"/>
            <a:r>
              <a:rPr lang="en-US" altLang="en-US" sz="4800" b="1" dirty="0"/>
              <a:t>How do they split it?</a:t>
            </a:r>
          </a:p>
        </p:txBody>
      </p:sp>
    </p:spTree>
    <p:extLst>
      <p:ext uri="{BB962C8B-B14F-4D97-AF65-F5344CB8AC3E}">
        <p14:creationId xmlns:p14="http://schemas.microsoft.com/office/powerpoint/2010/main" val="388423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How creative is your orange</a:t>
            </a:r>
          </a:p>
        </p:txBody>
      </p:sp>
      <p:pic>
        <p:nvPicPr>
          <p:cNvPr id="5" name="Content Placeholder 4" descr="Orange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0800" y="1270000"/>
            <a:ext cx="4114800" cy="54864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9268CF-273C-4355-AE3A-1ABB25164B82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16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Content Placeholder 1"/>
          <p:cNvSpPr>
            <a:spLocks noGrp="1"/>
          </p:cNvSpPr>
          <p:nvPr>
            <p:ph idx="1"/>
          </p:nvPr>
        </p:nvSpPr>
        <p:spPr>
          <a:xfrm>
            <a:off x="304800" y="2057400"/>
            <a:ext cx="8382000" cy="3949700"/>
          </a:xfrm>
        </p:spPr>
        <p:txBody>
          <a:bodyPr/>
          <a:lstStyle/>
          <a:p>
            <a:pPr algn="ctr">
              <a:buFont typeface="Wingdings 3" pitchFamily="18" charset="2"/>
              <a:buNone/>
            </a:pPr>
            <a:r>
              <a:rPr lang="en-US" altLang="en-US" sz="11500" i="1" u="sng" dirty="0">
                <a:solidFill>
                  <a:srgbClr val="FF0000"/>
                </a:solidFill>
              </a:rPr>
              <a:t>Negotiation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770" y="76200"/>
            <a:ext cx="9122229" cy="1828800"/>
          </a:xfrm>
        </p:spPr>
        <p:txBody>
          <a:bodyPr/>
          <a:lstStyle/>
          <a:p>
            <a:pPr>
              <a:defRPr/>
            </a:pPr>
            <a:r>
              <a:rPr lang="en-US" sz="6600" dirty="0"/>
              <a:t>Pg. 2 –</a:t>
            </a:r>
            <a:br>
              <a:rPr lang="en-US" sz="6600" dirty="0"/>
            </a:br>
            <a:r>
              <a:rPr lang="en-US" sz="6600" dirty="0"/>
              <a:t>The Objective of a</a:t>
            </a:r>
          </a:p>
        </p:txBody>
      </p:sp>
    </p:spTree>
    <p:extLst>
      <p:ext uri="{BB962C8B-B14F-4D97-AF65-F5344CB8AC3E}">
        <p14:creationId xmlns:p14="http://schemas.microsoft.com/office/powerpoint/2010/main" val="21821003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2">
              <a:lumMod val="9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7200" dirty="0"/>
              <a:t>Who’s in control?</a:t>
            </a:r>
          </a:p>
        </p:txBody>
      </p:sp>
      <p:pic>
        <p:nvPicPr>
          <p:cNvPr id="60419" name="Content Placeholder 4" descr="Holy Toledo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1219200"/>
            <a:ext cx="8123238" cy="54102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Ethics and Negotiating</a:t>
            </a:r>
          </a:p>
        </p:txBody>
      </p:sp>
    </p:spTree>
    <p:extLst>
      <p:ext uri="{BB962C8B-B14F-4D97-AF65-F5344CB8AC3E}">
        <p14:creationId xmlns:p14="http://schemas.microsoft.com/office/powerpoint/2010/main" val="4214264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The </a:t>
            </a:r>
            <a:r>
              <a:rPr lang="en-US" altLang="en-US" i="1" u="sng" dirty="0"/>
              <a:t>Quality</a:t>
            </a:r>
            <a:r>
              <a:rPr lang="en-US" altLang="en-US" dirty="0"/>
              <a:t> of your </a:t>
            </a:r>
            <a:r>
              <a:rPr lang="en-US" altLang="en-US" i="1" u="sng" dirty="0"/>
              <a:t>Business</a:t>
            </a:r>
            <a:endParaRPr lang="en-US" altLang="en-US" dirty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4191000" y="1600200"/>
            <a:ext cx="4495800" cy="4525963"/>
          </a:xfrm>
        </p:spPr>
        <p:txBody>
          <a:bodyPr/>
          <a:lstStyle/>
          <a:p>
            <a:r>
              <a:rPr lang="en-US" altLang="en-US"/>
              <a:t>Is </a:t>
            </a:r>
            <a:r>
              <a:rPr lang="en-US" altLang="en-US" i="1" u="sng"/>
              <a:t>equal</a:t>
            </a:r>
            <a:r>
              <a:rPr lang="en-US" altLang="en-US"/>
              <a:t> to the </a:t>
            </a:r>
            <a:r>
              <a:rPr lang="en-US" altLang="en-US" i="1" u="sng"/>
              <a:t>Quality</a:t>
            </a:r>
            <a:r>
              <a:rPr lang="en-US" altLang="en-US"/>
              <a:t> of your </a:t>
            </a:r>
            <a:r>
              <a:rPr lang="en-US" altLang="en-US" i="1" u="sng"/>
              <a:t>questions</a:t>
            </a:r>
            <a:r>
              <a:rPr lang="en-US" altLang="en-US"/>
              <a:t>.</a:t>
            </a:r>
          </a:p>
        </p:txBody>
      </p:sp>
      <p:pic>
        <p:nvPicPr>
          <p:cNvPr id="61444" name="Picture 3" descr="Ostrich Wow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1905000"/>
            <a:ext cx="3808412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4184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1D026-BCE7-4CF6-B3F4-FD5DD7D9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457200"/>
            <a:ext cx="4419600" cy="47244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8000" dirty="0"/>
              <a:t>1974</a:t>
            </a:r>
            <a:br>
              <a:rPr lang="en-US" sz="8000" dirty="0"/>
            </a:br>
            <a:r>
              <a:rPr lang="en-US" sz="8000" dirty="0"/>
              <a:t>Robert Ringer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EF32F-F941-4FA5-BC8A-851B285E8C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167" t="10001" r="28333" b="9999"/>
          <a:stretch/>
        </p:blipFill>
        <p:spPr>
          <a:xfrm>
            <a:off x="4699000" y="152400"/>
            <a:ext cx="4292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175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10425-4C6A-40FF-B3B1-73D38AF6B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6096000" cy="815577"/>
          </a:xfrm>
        </p:spPr>
        <p:txBody>
          <a:bodyPr>
            <a:normAutofit/>
          </a:bodyPr>
          <a:lstStyle/>
          <a:p>
            <a:r>
              <a:rPr lang="en-US" dirty="0"/>
              <a:t>$3.99 </a:t>
            </a:r>
            <a:r>
              <a:rPr lang="en-US" i="1" dirty="0"/>
              <a:t>Free </a:t>
            </a:r>
            <a:r>
              <a:rPr lang="en-US" dirty="0"/>
              <a:t>Shipping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9B1928-FC77-4DE0-8A19-E8821B2111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883" r="37500"/>
          <a:stretch/>
        </p:blipFill>
        <p:spPr>
          <a:xfrm>
            <a:off x="533399" y="967977"/>
            <a:ext cx="8014527" cy="573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675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5900"/>
          </a:xfrm>
        </p:spPr>
        <p:txBody>
          <a:bodyPr>
            <a:normAutofit/>
          </a:bodyPr>
          <a:lstStyle/>
          <a:p>
            <a:r>
              <a:rPr lang="en-US" sz="7200" dirty="0"/>
              <a:t>You’ve been trained…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85900"/>
            <a:ext cx="5181600" cy="4991100"/>
          </a:xfrm>
        </p:spPr>
        <p:txBody>
          <a:bodyPr>
            <a:normAutofit lnSpcReduction="10000"/>
          </a:bodyPr>
          <a:lstStyle/>
          <a:p>
            <a:r>
              <a:rPr lang="en-US" sz="5800" dirty="0"/>
              <a:t>Robert Ringer </a:t>
            </a:r>
          </a:p>
          <a:p>
            <a:pPr algn="ctr"/>
            <a:r>
              <a:rPr lang="en-US" dirty="0"/>
              <a:t>1977</a:t>
            </a:r>
          </a:p>
          <a:p>
            <a:pPr algn="ctr"/>
            <a:r>
              <a:rPr lang="en-US" dirty="0"/>
              <a:t>“Murphy’s Law”</a:t>
            </a:r>
          </a:p>
          <a:p>
            <a:pPr algn="ctr"/>
            <a:r>
              <a:rPr lang="en-US" dirty="0"/>
              <a:t>4 Parts…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2" t="21141" r="40765" b="3088"/>
          <a:stretch/>
        </p:blipFill>
        <p:spPr bwMode="auto">
          <a:xfrm>
            <a:off x="5733143" y="1371600"/>
            <a:ext cx="3106057" cy="525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3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8D845C-55AE-4406-881F-4607471E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381000"/>
            <a:ext cx="8763000" cy="5943600"/>
          </a:xfrm>
        </p:spPr>
        <p:txBody>
          <a:bodyPr>
            <a:normAutofit/>
          </a:bodyPr>
          <a:lstStyle/>
          <a:p>
            <a:r>
              <a:rPr lang="en-US" sz="6600" i="1" dirty="0"/>
              <a:t>1) Nothing is as easy as it looks.</a:t>
            </a:r>
          </a:p>
          <a:p>
            <a:r>
              <a:rPr lang="en-US" sz="6600" i="1" dirty="0"/>
              <a:t>2) Everything takes longer than you expect…</a:t>
            </a:r>
          </a:p>
        </p:txBody>
      </p:sp>
    </p:spTree>
    <p:extLst>
      <p:ext uri="{BB962C8B-B14F-4D97-AF65-F5344CB8AC3E}">
        <p14:creationId xmlns:p14="http://schemas.microsoft.com/office/powerpoint/2010/main" val="2654868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48EBC91-DD25-4581-BA3A-35EBF130DE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66" t="30118" r="38333" b="27059"/>
          <a:stretch/>
        </p:blipFill>
        <p:spPr>
          <a:xfrm>
            <a:off x="2" y="1066800"/>
            <a:ext cx="9143998" cy="426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890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363" y="3324225"/>
            <a:ext cx="25812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7" t="7446" r="17464" b="9149"/>
          <a:stretch>
            <a:fillRect/>
          </a:stretch>
        </p:blipFill>
        <p:spPr bwMode="auto">
          <a:xfrm>
            <a:off x="149225" y="0"/>
            <a:ext cx="8902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2567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152400" y="990600"/>
            <a:ext cx="3733800" cy="3048000"/>
          </a:xfrm>
        </p:spPr>
        <p:txBody>
          <a:bodyPr/>
          <a:lstStyle/>
          <a:p>
            <a:r>
              <a:rPr lang="en-US" altLang="en-US" sz="6000" dirty="0"/>
              <a:t>Get tough, or, </a:t>
            </a:r>
            <a:br>
              <a:rPr lang="en-US" altLang="en-US" sz="6000" dirty="0"/>
            </a:br>
            <a:r>
              <a:rPr lang="en-US" altLang="en-US" sz="6000" dirty="0"/>
              <a:t>Get taken!</a:t>
            </a:r>
          </a:p>
        </p:txBody>
      </p:sp>
      <p:pic>
        <p:nvPicPr>
          <p:cNvPr id="64515" name="Content Placeholder 3" descr="Negotiatin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" t="6354" r="5772" b="6271"/>
          <a:stretch>
            <a:fillRect/>
          </a:stretch>
        </p:blipFill>
        <p:spPr>
          <a:xfrm>
            <a:off x="3962400" y="381000"/>
            <a:ext cx="5121275" cy="5029200"/>
          </a:xfrm>
        </p:spPr>
      </p:pic>
    </p:spTree>
    <p:extLst>
      <p:ext uri="{BB962C8B-B14F-4D97-AF65-F5344CB8AC3E}">
        <p14:creationId xmlns:p14="http://schemas.microsoft.com/office/powerpoint/2010/main" val="30444370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6600"/>
              <a:t>Change the game!!!!</a:t>
            </a:r>
            <a:br>
              <a:rPr lang="en-US" altLang="en-US" sz="6600"/>
            </a:br>
            <a:r>
              <a:rPr lang="en-US" altLang="en-US" sz="2400"/>
              <a:t>Pg. 154</a:t>
            </a:r>
            <a:endParaRPr lang="en-US" altLang="en-US" sz="6600"/>
          </a:p>
        </p:txBody>
      </p:sp>
      <p:pic>
        <p:nvPicPr>
          <p:cNvPr id="62467" name="Content Placeholder 4" descr="frisbee dog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143000"/>
            <a:ext cx="3276600" cy="55514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891504-91F2-44A0-B4E7-3854A590A73F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62469" name="TextBox 5"/>
          <p:cNvSpPr txBox="1">
            <a:spLocks noChangeArrowheads="1"/>
          </p:cNvSpPr>
          <p:nvPr/>
        </p:nvSpPr>
        <p:spPr bwMode="auto">
          <a:xfrm>
            <a:off x="457200" y="409575"/>
            <a:ext cx="28194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41300">
                <a:latin typeface="Antaviana" pitchFamily="2" charset="0"/>
                <a:ea typeface="Adobe Heiti Std R" pitchFamily="34" charset="-128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19368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4876800" y="146900"/>
            <a:ext cx="4219690" cy="5410199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1" hangingPunct="1"/>
            <a:r>
              <a:rPr lang="en-US" altLang="en-US" sz="9600" b="1" dirty="0">
                <a:latin typeface="Antaviana" pitchFamily="2" charset="0"/>
              </a:rPr>
              <a:t>How?</a:t>
            </a:r>
            <a:br>
              <a:rPr lang="en-US" altLang="en-US" sz="9600" b="1" dirty="0">
                <a:latin typeface="Antaviana" pitchFamily="2" charset="0"/>
              </a:rPr>
            </a:br>
            <a:r>
              <a:rPr lang="en-US" altLang="en-US" sz="8000" b="1" dirty="0">
                <a:latin typeface="Antaviana" pitchFamily="2" charset="0"/>
              </a:rPr>
              <a:t>Interests v. Position</a:t>
            </a:r>
            <a:endParaRPr lang="en-US" altLang="en-US" sz="9600" b="1" dirty="0">
              <a:latin typeface="Antaviana" pitchFamily="2" charset="0"/>
            </a:endParaRPr>
          </a:p>
        </p:txBody>
      </p:sp>
      <p:pic>
        <p:nvPicPr>
          <p:cNvPr id="63491" name="Content Placeholder 4" descr="Baby Open Book Quiz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510" y="152400"/>
            <a:ext cx="4761034" cy="5410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913A43-D82E-4A47-9173-401EFBF557CD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85480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Content Placeholder 3" descr="Maslow%2527s_Hierarchy_of_Needs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1088" y="609600"/>
            <a:ext cx="7605712" cy="570388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304800"/>
            <a:ext cx="4800600" cy="114300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7200" dirty="0"/>
              <a:t>Interests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668899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447800"/>
            <a:ext cx="7041040" cy="52578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</a:t>
            </a:r>
            <a:r>
              <a:rPr lang="en-US" i="1" dirty="0"/>
              <a:t>Win-Win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786925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r>
              <a:rPr lang="en-US" altLang="en-US" sz="6600" dirty="0"/>
              <a:t>Objective is to </a:t>
            </a:r>
            <a:r>
              <a:rPr lang="en-US" altLang="en-US" sz="13800" i="1" u="sng" dirty="0">
                <a:solidFill>
                  <a:srgbClr val="FF0000"/>
                </a:solidFill>
              </a:rPr>
              <a:t>collaborate</a:t>
            </a:r>
            <a:endParaRPr lang="en-US" altLang="en-US" sz="6600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The </a:t>
            </a:r>
            <a:r>
              <a:rPr lang="en-US" i="1" u="sng" dirty="0"/>
              <a:t>Negotiator’s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888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bg2">
              <a:lumMod val="90000"/>
            </a:schemeClr>
          </a:solidFill>
          <a:ln w="76200"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latin typeface="Brush Script MT" pitchFamily="66" charset="0"/>
              </a:rPr>
              <a:t>7 </a:t>
            </a:r>
            <a:r>
              <a:rPr lang="en-US" dirty="0">
                <a:latin typeface="+mn-lt"/>
              </a:rPr>
              <a:t>Habits – </a:t>
            </a:r>
            <a:r>
              <a:rPr lang="en-US" i="1" u="sng" dirty="0">
                <a:latin typeface="+mn-lt"/>
              </a:rPr>
              <a:t>Effective?</a:t>
            </a:r>
            <a:endParaRPr lang="en-US" dirty="0">
              <a:latin typeface="Brush Script MT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/>
          <a:lstStyle/>
          <a:p>
            <a:pPr marL="0" indent="0" eaLnBrk="1" hangingPunct="1"/>
            <a:r>
              <a:rPr lang="en-US" altLang="en-US" sz="4000"/>
              <a:t>The best selling non-fiction book EVER.</a:t>
            </a:r>
          </a:p>
          <a:p>
            <a:pPr marL="0" indent="0" eaLnBrk="1" hangingPunct="1">
              <a:buFont typeface="Arial" charset="0"/>
              <a:buAutoNum type="arabicParenR"/>
            </a:pPr>
            <a:r>
              <a:rPr lang="en-US" altLang="en-US" sz="4400"/>
              <a:t>Be Proactive</a:t>
            </a:r>
          </a:p>
          <a:p>
            <a:pPr marL="0" indent="0" eaLnBrk="1" hangingPunct="1">
              <a:buFont typeface="Arial" charset="0"/>
              <a:buAutoNum type="arabicParenR"/>
            </a:pPr>
            <a:r>
              <a:rPr lang="en-US" altLang="en-US" sz="4400"/>
              <a:t>Begin with the end in mind</a:t>
            </a:r>
          </a:p>
          <a:p>
            <a:pPr marL="0" indent="0" eaLnBrk="1" hangingPunct="1">
              <a:buFont typeface="Arial" charset="0"/>
              <a:buAutoNum type="arabicParenR"/>
            </a:pPr>
            <a:r>
              <a:rPr lang="en-US" altLang="en-US" sz="4400"/>
              <a:t>First things first</a:t>
            </a:r>
          </a:p>
        </p:txBody>
      </p:sp>
      <p:pic>
        <p:nvPicPr>
          <p:cNvPr id="65540" name="Content Placeholder 5" descr="7 habits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1800" y="1752600"/>
            <a:ext cx="2239963" cy="3429000"/>
          </a:xfrm>
        </p:spPr>
      </p:pic>
    </p:spTree>
    <p:extLst>
      <p:ext uri="{BB962C8B-B14F-4D97-AF65-F5344CB8AC3E}">
        <p14:creationId xmlns:p14="http://schemas.microsoft.com/office/powerpoint/2010/main" val="41085144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3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dirty="0"/>
              <a:t>First published</a:t>
            </a:r>
          </a:p>
        </p:txBody>
      </p:sp>
      <p:pic>
        <p:nvPicPr>
          <p:cNvPr id="66563" name="Content Placeholder 9" descr="Chester Karras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7" r="15819"/>
          <a:stretch>
            <a:fillRect/>
          </a:stretch>
        </p:blipFill>
        <p:spPr>
          <a:xfrm>
            <a:off x="381000" y="1143000"/>
            <a:ext cx="3048000" cy="4525963"/>
          </a:xfrm>
        </p:spPr>
      </p:pic>
      <p:pic>
        <p:nvPicPr>
          <p:cNvPr id="7" name="Content Placeholder 6" descr="Getting to Yes 1981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2600" y="1295400"/>
            <a:ext cx="2590800" cy="3986213"/>
          </a:xfrm>
        </p:spPr>
      </p:pic>
      <p:sp>
        <p:nvSpPr>
          <p:cNvPr id="50181" name="TextBox 8"/>
          <p:cNvSpPr txBox="1">
            <a:spLocks noChangeArrowheads="1"/>
          </p:cNvSpPr>
          <p:nvPr/>
        </p:nvSpPr>
        <p:spPr bwMode="auto">
          <a:xfrm>
            <a:off x="4800600" y="5334000"/>
            <a:ext cx="43434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5400"/>
              <a:t>1981/1991 </a:t>
            </a:r>
          </a:p>
          <a:p>
            <a:pPr algn="ctr" eaLnBrk="1" hangingPunct="1"/>
            <a:r>
              <a:rPr lang="en-US" altLang="en-US"/>
              <a:t>20 languages</a:t>
            </a:r>
            <a:endParaRPr lang="en-US" altLang="en-US" sz="5400"/>
          </a:p>
        </p:txBody>
      </p:sp>
      <p:sp>
        <p:nvSpPr>
          <p:cNvPr id="66566" name="TextBox 10"/>
          <p:cNvSpPr txBox="1">
            <a:spLocks noChangeArrowheads="1"/>
          </p:cNvSpPr>
          <p:nvPr/>
        </p:nvSpPr>
        <p:spPr bwMode="auto">
          <a:xfrm>
            <a:off x="381000" y="5564188"/>
            <a:ext cx="51054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5400"/>
              <a:t>1970 -1990</a:t>
            </a:r>
          </a:p>
          <a:p>
            <a:pPr eaLnBrk="1" hangingPunct="1"/>
            <a:endParaRPr lang="en-US" altLang="en-US" sz="5400"/>
          </a:p>
        </p:txBody>
      </p:sp>
    </p:spTree>
    <p:extLst>
      <p:ext uri="{BB962C8B-B14F-4D97-AF65-F5344CB8AC3E}">
        <p14:creationId xmlns:p14="http://schemas.microsoft.com/office/powerpoint/2010/main" val="3391267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7200"/>
              <a:t>W</a:t>
            </a:r>
            <a:r>
              <a:rPr lang="en-US" altLang="en-US" sz="4800"/>
              <a:t>IKIPEDI</a:t>
            </a:r>
            <a:r>
              <a:rPr lang="en-US" altLang="en-US" sz="7200"/>
              <a:t>A</a:t>
            </a:r>
            <a:endParaRPr lang="en-US" altLang="en-US" sz="4800"/>
          </a:p>
        </p:txBody>
      </p:sp>
      <p:pic>
        <p:nvPicPr>
          <p:cNvPr id="675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066800"/>
            <a:ext cx="9247188" cy="5562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BC2569-72A6-4E10-B30B-639E7A5B7AFA}" type="slidenum">
              <a:rPr lang="en-US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27306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  <a:solidFill>
            <a:schemeClr val="bg2">
              <a:lumMod val="9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Let’s talk COURSE objectives</a:t>
            </a:r>
            <a:br>
              <a:rPr lang="en-US" sz="4800" i="1" dirty="0"/>
            </a:br>
            <a:r>
              <a:rPr lang="en-US" sz="4800" i="1" dirty="0"/>
              <a:t>How many EXAM questions…</a:t>
            </a:r>
            <a:endParaRPr lang="en-US" sz="4800" dirty="0"/>
          </a:p>
        </p:txBody>
      </p:sp>
      <p:pic>
        <p:nvPicPr>
          <p:cNvPr id="39939" name="Content Placeholder 3" descr="Structure Steel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0638" y="1773238"/>
            <a:ext cx="6100762" cy="4932362"/>
          </a:xfrm>
        </p:spPr>
      </p:pic>
    </p:spTree>
    <p:extLst>
      <p:ext uri="{BB962C8B-B14F-4D97-AF65-F5344CB8AC3E}">
        <p14:creationId xmlns:p14="http://schemas.microsoft.com/office/powerpoint/2010/main" val="38360890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Content Placeholder 6"/>
          <p:cNvSpPr>
            <a:spLocks noGrp="1"/>
          </p:cNvSpPr>
          <p:nvPr>
            <p:ph idx="1"/>
          </p:nvPr>
        </p:nvSpPr>
        <p:spPr>
          <a:xfrm>
            <a:off x="4572000" y="304800"/>
            <a:ext cx="4343400" cy="5668963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/>
            <a:r>
              <a:rPr lang="en-US" altLang="en-US"/>
              <a:t>The book </a:t>
            </a:r>
            <a:r>
              <a:rPr lang="en-US" altLang="en-US" i="1" u="sng"/>
              <a:t>starts</a:t>
            </a:r>
            <a:r>
              <a:rPr lang="en-US" altLang="en-US"/>
              <a:t> with a Caveat – </a:t>
            </a:r>
          </a:p>
          <a:p>
            <a:pPr marL="0" indent="0" eaLnBrk="1" hangingPunct="1"/>
            <a:r>
              <a:rPr lang="en-US" altLang="en-US"/>
              <a:t>Chapter 1</a:t>
            </a:r>
          </a:p>
          <a:p>
            <a:pPr marL="0" indent="0" eaLnBrk="1" hangingPunct="1"/>
            <a:r>
              <a:rPr lang="en-US" altLang="en-US"/>
              <a:t>“Don’t Bargain Over Positions”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4903F-EBE9-4F62-8F90-A673D509C587}" type="slidenum">
              <a:rPr lang="en-US"/>
              <a:pPr>
                <a:defRPr/>
              </a:pPr>
              <a:t>40</a:t>
            </a:fld>
            <a:endParaRPr lang="en-US"/>
          </a:p>
        </p:txBody>
      </p:sp>
      <p:pic>
        <p:nvPicPr>
          <p:cNvPr id="68612" name="Picture 9" descr="Getting to Yes 198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191000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326106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Content Placeholder 3" descr="Lion Mom 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1828800"/>
            <a:ext cx="4191000" cy="490061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800" dirty="0">
                <a:solidFill>
                  <a:schemeClr val="tx1"/>
                </a:solidFill>
              </a:rPr>
              <a:t>Pg. 2 - The fastest way to change someone’s paradigm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119CF8-FA3A-4881-9985-75CB09E816A2}"/>
              </a:ext>
            </a:extLst>
          </p:cNvPr>
          <p:cNvSpPr txBox="1"/>
          <p:nvPr/>
        </p:nvSpPr>
        <p:spPr>
          <a:xfrm>
            <a:off x="228600" y="2057400"/>
            <a:ext cx="3505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latin typeface="Aharoni" panose="02010803020104030203" pitchFamily="2" charset="-79"/>
                <a:cs typeface="Aharoni" panose="02010803020104030203" pitchFamily="2" charset="-79"/>
              </a:rPr>
              <a:t>Change </a:t>
            </a:r>
          </a:p>
          <a:p>
            <a:pPr algn="ctr"/>
            <a:r>
              <a:rPr lang="en-US" sz="66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Their</a:t>
            </a:r>
          </a:p>
          <a:p>
            <a:pPr algn="ctr"/>
            <a:r>
              <a:rPr lang="en-US" sz="6600" b="1" u="sng" dirty="0">
                <a:latin typeface="Aharoni" panose="02010803020104030203" pitchFamily="2" charset="-79"/>
                <a:cs typeface="Aharoni" panose="02010803020104030203" pitchFamily="2" charset="-79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89052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The GOAL of a Negotiation?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95400"/>
            <a:ext cx="7315200" cy="5486400"/>
          </a:xfrm>
        </p:spPr>
      </p:pic>
    </p:spTree>
    <p:extLst>
      <p:ext uri="{BB962C8B-B14F-4D97-AF65-F5344CB8AC3E}">
        <p14:creationId xmlns:p14="http://schemas.microsoft.com/office/powerpoint/2010/main" val="16733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>
          <a:xfrm>
            <a:off x="0" y="320675"/>
            <a:ext cx="9113838" cy="120015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A man saw an ad – 1969 Classic Corvette – flawless condition.  $500.</a:t>
            </a:r>
          </a:p>
        </p:txBody>
      </p:sp>
      <p:pic>
        <p:nvPicPr>
          <p:cNvPr id="84995" name="Content Placeholder 4" descr="69 Corvette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" y="1752600"/>
            <a:ext cx="9075738" cy="4267200"/>
          </a:xfrm>
        </p:spPr>
      </p:pic>
      <p:sp>
        <p:nvSpPr>
          <p:cNvPr id="5120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B4BD32-462D-4C8D-A8C1-7887C787A7E9}" type="slidenum">
              <a:rPr lang="en-US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202027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 actually happened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lady in England heard her Disc Jockey husband flirting with a Model…</a:t>
            </a:r>
          </a:p>
          <a:p>
            <a:r>
              <a:rPr lang="en-US" dirty="0"/>
              <a:t>She listed his…</a:t>
            </a:r>
          </a:p>
        </p:txBody>
      </p:sp>
    </p:spTree>
    <p:extLst>
      <p:ext uri="{BB962C8B-B14F-4D97-AF65-F5344CB8AC3E}">
        <p14:creationId xmlns:p14="http://schemas.microsoft.com/office/powerpoint/2010/main" val="29522476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432"/>
            <a:ext cx="9144000" cy="1706562"/>
          </a:xfrm>
        </p:spPr>
        <p:txBody>
          <a:bodyPr>
            <a:normAutofit/>
          </a:bodyPr>
          <a:lstStyle/>
          <a:p>
            <a:r>
              <a:rPr lang="en-US" b="1" dirty="0"/>
              <a:t>Buy it Now – 50 Pence</a:t>
            </a:r>
            <a:br>
              <a:rPr lang="en-US" b="1" dirty="0"/>
            </a:br>
            <a:r>
              <a:rPr lang="en-US" b="1" dirty="0"/>
              <a:t>Lotus Esprit – sold in 5 minutes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524000"/>
            <a:ext cx="8763000" cy="510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8235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7200"/>
              <a:t>And the message is…</a:t>
            </a:r>
          </a:p>
        </p:txBody>
      </p:sp>
      <p:sp>
        <p:nvSpPr>
          <p:cNvPr id="89091" name="Content Placeholder 5"/>
          <p:cNvSpPr>
            <a:spLocks noGrp="1"/>
          </p:cNvSpPr>
          <p:nvPr>
            <p:ph idx="1"/>
          </p:nvPr>
        </p:nvSpPr>
        <p:spPr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algn="ctr" eaLnBrk="1" hangingPunct="1"/>
            <a:r>
              <a:rPr lang="en-US" altLang="en-US" sz="138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Does it work?</a:t>
            </a:r>
          </a:p>
        </p:txBody>
      </p:sp>
    </p:spTree>
    <p:extLst>
      <p:ext uri="{BB962C8B-B14F-4D97-AF65-F5344CB8AC3E}">
        <p14:creationId xmlns:p14="http://schemas.microsoft.com/office/powerpoint/2010/main" val="17197719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7E5F76-9149-49DB-90C4-623A4F6A8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240" y="5398"/>
            <a:ext cx="9159240" cy="1518602"/>
          </a:xfrm>
        </p:spPr>
        <p:txBody>
          <a:bodyPr>
            <a:normAutofit fontScale="90000"/>
          </a:bodyPr>
          <a:lstStyle/>
          <a:p>
            <a:r>
              <a:rPr lang="en-US" sz="6600" b="1" dirty="0"/>
              <a:t>You </a:t>
            </a:r>
            <a:r>
              <a:rPr lang="en-US" sz="6600" b="1" i="1" dirty="0"/>
              <a:t>already know</a:t>
            </a:r>
            <a:r>
              <a:rPr lang="en-US" sz="6600" b="1" dirty="0"/>
              <a:t> this</a:t>
            </a:r>
            <a:br>
              <a:rPr lang="en-US" sz="6600" b="1" dirty="0"/>
            </a:br>
            <a:r>
              <a:rPr lang="en-US" sz="6600" b="1" dirty="0"/>
              <a:t>4 “Scenarios”</a:t>
            </a:r>
          </a:p>
        </p:txBody>
      </p:sp>
      <p:pic>
        <p:nvPicPr>
          <p:cNvPr id="1026" name="Picture 2" descr="Image result for disc types">
            <a:extLst>
              <a:ext uri="{FF2B5EF4-FFF2-40B4-BE49-F238E27FC236}">
                <a16:creationId xmlns:a16="http://schemas.microsoft.com/office/drawing/2014/main" id="{5791CAEC-1258-4021-A0F1-BB6F7ED48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92276"/>
            <a:ext cx="8991600" cy="5165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2430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33600"/>
          </a:xfrm>
        </p:spPr>
        <p:txBody>
          <a:bodyPr/>
          <a:lstStyle/>
          <a:p>
            <a:r>
              <a:rPr lang="en-US" dirty="0"/>
              <a:t>It’s like a Puzzle</a:t>
            </a:r>
            <a:br>
              <a:rPr lang="en-US" dirty="0"/>
            </a:br>
            <a:r>
              <a:rPr lang="en-US" dirty="0"/>
              <a:t>(not </a:t>
            </a:r>
            <a:r>
              <a:rPr lang="en-US" i="1" dirty="0"/>
              <a:t>too hard!</a:t>
            </a:r>
            <a:r>
              <a:rPr lang="en-US" dirty="0"/>
              <a:t>)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199" y="2286000"/>
            <a:ext cx="4790515" cy="4343400"/>
          </a:xfrm>
        </p:spPr>
      </p:pic>
    </p:spTree>
    <p:extLst>
      <p:ext uri="{BB962C8B-B14F-4D97-AF65-F5344CB8AC3E}">
        <p14:creationId xmlns:p14="http://schemas.microsoft.com/office/powerpoint/2010/main" val="21393043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2">
              <a:lumMod val="75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7200" dirty="0"/>
              <a:t>Pg. 4 - It’s a puzzle!</a:t>
            </a:r>
          </a:p>
        </p:txBody>
      </p:sp>
      <p:pic>
        <p:nvPicPr>
          <p:cNvPr id="97283" name="Content Placeholder 6" descr="4 part puzzle 2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343025"/>
            <a:ext cx="7315200" cy="4752975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86600" y="3454400"/>
            <a:ext cx="1828800" cy="584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Verdana" pitchFamily="34" charset="0"/>
              </a:rPr>
              <a:t>People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76600" y="1457325"/>
            <a:ext cx="1905000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+mn-lt"/>
                <a:cs typeface="+mn-cs"/>
              </a:rPr>
              <a:t>Rapid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9000" y="6019800"/>
            <a:ext cx="2133600" cy="5238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+mn-lt"/>
                <a:cs typeface="+mn-cs"/>
              </a:rPr>
              <a:t>Moderate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" y="3505200"/>
            <a:ext cx="1524000" cy="5842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atin typeface="Verdana" pitchFamily="34" charset="0"/>
              </a:rPr>
              <a:t>Task</a:t>
            </a:r>
          </a:p>
        </p:txBody>
      </p:sp>
    </p:spTree>
    <p:extLst>
      <p:ext uri="{BB962C8B-B14F-4D97-AF65-F5344CB8AC3E}">
        <p14:creationId xmlns:p14="http://schemas.microsoft.com/office/powerpoint/2010/main" val="15352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288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dirty="0"/>
              <a:t>Technology is so cool…</a:t>
            </a:r>
            <a:br>
              <a:rPr lang="en-US" sz="6000" dirty="0"/>
            </a:br>
            <a:r>
              <a:rPr lang="en-US" sz="6000" dirty="0"/>
              <a:t>It doesn’t matter who</a:t>
            </a:r>
          </a:p>
        </p:txBody>
      </p:sp>
      <p:pic>
        <p:nvPicPr>
          <p:cNvPr id="53251" name="Content Placeholder 8" descr="Tech Dog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905000"/>
            <a:ext cx="6477000" cy="4857750"/>
          </a:xfrm>
        </p:spPr>
      </p:pic>
      <p:sp>
        <p:nvSpPr>
          <p:cNvPr id="2765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7EC89-E6D2-462F-89E9-98D151ED6B09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1833563" y="28670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209685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6600"/>
              <a:t>Hippocrates 460-370 BC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763000" cy="525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5400"/>
              <a:t>Choleric (Dominant)</a:t>
            </a:r>
          </a:p>
          <a:p>
            <a:pPr eaLnBrk="1" hangingPunct="1">
              <a:buFontTx/>
              <a:buNone/>
            </a:pPr>
            <a:r>
              <a:rPr lang="en-US" altLang="en-US" sz="5400"/>
              <a:t>Sanguine (Influencer)</a:t>
            </a:r>
          </a:p>
          <a:p>
            <a:pPr eaLnBrk="1" hangingPunct="1">
              <a:buFontTx/>
              <a:buNone/>
            </a:pPr>
            <a:r>
              <a:rPr lang="en-US" altLang="en-US" sz="5400"/>
              <a:t>Phlegmatic (Supporter)</a:t>
            </a:r>
          </a:p>
          <a:p>
            <a:pPr eaLnBrk="1" hangingPunct="1">
              <a:buFontTx/>
              <a:buNone/>
            </a:pPr>
            <a:r>
              <a:rPr lang="en-US" altLang="en-US" sz="5400"/>
              <a:t>Melancholy (Cautious)</a:t>
            </a:r>
          </a:p>
        </p:txBody>
      </p:sp>
    </p:spTree>
    <p:extLst>
      <p:ext uri="{BB962C8B-B14F-4D97-AF65-F5344CB8AC3E}">
        <p14:creationId xmlns:p14="http://schemas.microsoft.com/office/powerpoint/2010/main" val="18878505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bg2">
              <a:lumMod val="9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7200" dirty="0"/>
              <a:t>Marston DISC?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4212" name="TextBox 4"/>
          <p:cNvSpPr txBox="1">
            <a:spLocks noChangeArrowheads="1"/>
          </p:cNvSpPr>
          <p:nvPr/>
        </p:nvSpPr>
        <p:spPr bwMode="auto">
          <a:xfrm>
            <a:off x="2057400" y="4114800"/>
            <a:ext cx="914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6600" b="1">
                <a:latin typeface="Berlin Sans FB Demi" pitchFamily="34" charset="0"/>
              </a:rPr>
              <a:t>C</a:t>
            </a:r>
          </a:p>
        </p:txBody>
      </p:sp>
      <p:sp>
        <p:nvSpPr>
          <p:cNvPr id="94213" name="TextBox 5"/>
          <p:cNvSpPr txBox="1">
            <a:spLocks noChangeArrowheads="1"/>
          </p:cNvSpPr>
          <p:nvPr/>
        </p:nvSpPr>
        <p:spPr bwMode="auto">
          <a:xfrm>
            <a:off x="1905000" y="1600200"/>
            <a:ext cx="9159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6" rIns="91430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8000" b="1">
                <a:solidFill>
                  <a:schemeClr val="bg1"/>
                </a:solidFill>
                <a:latin typeface="Berlin Sans FB Demi" pitchFamily="34" charset="0"/>
              </a:rPr>
              <a:t>D</a:t>
            </a:r>
          </a:p>
        </p:txBody>
      </p:sp>
      <p:sp>
        <p:nvSpPr>
          <p:cNvPr id="94214" name="TextBox 6"/>
          <p:cNvSpPr txBox="1">
            <a:spLocks noChangeArrowheads="1"/>
          </p:cNvSpPr>
          <p:nvPr/>
        </p:nvSpPr>
        <p:spPr bwMode="auto">
          <a:xfrm>
            <a:off x="5715000" y="1752600"/>
            <a:ext cx="609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6600" b="1">
                <a:solidFill>
                  <a:schemeClr val="bg1"/>
                </a:solidFill>
                <a:latin typeface="Berlin Sans FB Demi" pitchFamily="34" charset="0"/>
              </a:rPr>
              <a:t>I</a:t>
            </a:r>
          </a:p>
        </p:txBody>
      </p:sp>
      <p:sp>
        <p:nvSpPr>
          <p:cNvPr id="94215" name="TextBox 7"/>
          <p:cNvSpPr txBox="1">
            <a:spLocks noChangeArrowheads="1"/>
          </p:cNvSpPr>
          <p:nvPr/>
        </p:nvSpPr>
        <p:spPr bwMode="auto">
          <a:xfrm>
            <a:off x="5638800" y="4038600"/>
            <a:ext cx="76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6" rIns="91430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7200" b="1">
                <a:latin typeface="Berlin Sans FB Demi" pitchFamily="34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8260988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7200"/>
              <a:t>Color Code?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23669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66400-EC97-4A07-8B24-DC4992923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" y="152400"/>
            <a:ext cx="3804458" cy="60198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800" dirty="0"/>
              <a:t>Myers-Briggs</a:t>
            </a:r>
            <a:br>
              <a:rPr lang="en-US" dirty="0"/>
            </a:br>
            <a:r>
              <a:rPr lang="en-US" i="1" dirty="0"/>
              <a:t>starts</a:t>
            </a:r>
            <a:r>
              <a:rPr lang="en-US" dirty="0"/>
              <a:t> with how you gather </a:t>
            </a:r>
            <a:br>
              <a:rPr lang="en-US" dirty="0"/>
            </a:br>
            <a:r>
              <a:rPr lang="en-US" sz="5400" dirty="0">
                <a:latin typeface="Jokerman" panose="04090605060006020702" pitchFamily="82" charset="0"/>
              </a:rPr>
              <a:t>ENERGY</a:t>
            </a:r>
            <a:r>
              <a:rPr lang="en-US" sz="5400" dirty="0"/>
              <a:t>?</a:t>
            </a:r>
            <a:endParaRPr lang="en-US" dirty="0"/>
          </a:p>
        </p:txBody>
      </p:sp>
      <p:pic>
        <p:nvPicPr>
          <p:cNvPr id="2050" name="Picture 2" descr="Image result for disc types">
            <a:extLst>
              <a:ext uri="{FF2B5EF4-FFF2-40B4-BE49-F238E27FC236}">
                <a16:creationId xmlns:a16="http://schemas.microsoft.com/office/drawing/2014/main" id="{DA571652-6EBE-4B81-991D-9ADBEF210D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" t="18868" r="7955" b="6132"/>
          <a:stretch/>
        </p:blipFill>
        <p:spPr bwMode="auto">
          <a:xfrm>
            <a:off x="3814618" y="152400"/>
            <a:ext cx="5176982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445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It’s your </a:t>
            </a:r>
            <a:r>
              <a:rPr lang="en-US" i="1" dirty="0"/>
              <a:t>decade</a:t>
            </a:r>
            <a:r>
              <a:rPr lang="en-US" dirty="0"/>
              <a:t> b/day</a:t>
            </a:r>
          </a:p>
        </p:txBody>
      </p:sp>
      <p:sp>
        <p:nvSpPr>
          <p:cNvPr id="9523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7200" dirty="0"/>
              <a:t>Someone else (who is filthy rich) is writing the check -</a:t>
            </a:r>
          </a:p>
        </p:txBody>
      </p:sp>
    </p:spTree>
    <p:extLst>
      <p:ext uri="{BB962C8B-B14F-4D97-AF65-F5344CB8AC3E}">
        <p14:creationId xmlns:p14="http://schemas.microsoft.com/office/powerpoint/2010/main" val="11031675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6600" b="1"/>
              <a:t>If you got to pick</a:t>
            </a:r>
          </a:p>
        </p:txBody>
      </p:sp>
      <p:pic>
        <p:nvPicPr>
          <p:cNvPr id="962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0" t="14140" r="27200" b="9091"/>
          <a:stretch>
            <a:fillRect/>
          </a:stretch>
        </p:blipFill>
        <p:spPr bwMode="auto">
          <a:xfrm>
            <a:off x="1143000" y="1104900"/>
            <a:ext cx="67056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69696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/>
              <a:t>Pg. 3 - “The most powerful </a:t>
            </a:r>
            <a:r>
              <a:rPr lang="en-US" sz="4800" u="sng" dirty="0"/>
              <a:t>interests</a:t>
            </a:r>
            <a:r>
              <a:rPr lang="en-US" sz="4800" dirty="0"/>
              <a:t> are basic human needs.”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/>
            <a:r>
              <a:rPr lang="en-US" altLang="en-US" sz="4800" dirty="0"/>
              <a:t>Security/</a:t>
            </a:r>
            <a:r>
              <a:rPr lang="en-US" altLang="en-US" sz="4800" dirty="0">
                <a:solidFill>
                  <a:srgbClr val="FF0000"/>
                </a:solidFill>
              </a:rPr>
              <a:t>Certainty-Variety</a:t>
            </a:r>
            <a:endParaRPr lang="en-US" altLang="en-US" sz="4800" dirty="0"/>
          </a:p>
          <a:p>
            <a:pPr marL="0" indent="0" eaLnBrk="1" hangingPunct="1"/>
            <a:r>
              <a:rPr lang="en-US" altLang="en-US" sz="4800" dirty="0"/>
              <a:t>Economic well-being</a:t>
            </a:r>
          </a:p>
          <a:p>
            <a:pPr marL="0" indent="0" eaLnBrk="1" hangingPunct="1"/>
            <a:r>
              <a:rPr lang="en-US" altLang="en-US" sz="4800" dirty="0"/>
              <a:t>A sense of belonging/</a:t>
            </a:r>
            <a:r>
              <a:rPr lang="en-US" altLang="en-US" sz="4800" dirty="0">
                <a:solidFill>
                  <a:srgbClr val="FF0000"/>
                </a:solidFill>
              </a:rPr>
              <a:t>Fit in?</a:t>
            </a:r>
            <a:endParaRPr lang="en-US" altLang="en-US" sz="4800" dirty="0"/>
          </a:p>
          <a:p>
            <a:pPr marL="0" indent="0" eaLnBrk="1" hangingPunct="1"/>
            <a:r>
              <a:rPr lang="en-US" altLang="en-US" sz="4800" dirty="0"/>
              <a:t>Recognition</a:t>
            </a:r>
          </a:p>
          <a:p>
            <a:pPr marL="0" indent="0" eaLnBrk="1" hangingPunct="1"/>
            <a:r>
              <a:rPr lang="en-US" altLang="en-US" sz="4800" dirty="0"/>
              <a:t>Control over one’s life</a:t>
            </a:r>
          </a:p>
        </p:txBody>
      </p:sp>
    </p:spTree>
    <p:extLst>
      <p:ext uri="{BB962C8B-B14F-4D97-AF65-F5344CB8AC3E}">
        <p14:creationId xmlns:p14="http://schemas.microsoft.com/office/powerpoint/2010/main" val="53095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6000" b="1" dirty="0"/>
              <a:t>What can we learn from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7" t="8889" r="7799" b="7778"/>
          <a:stretch/>
        </p:blipFill>
        <p:spPr>
          <a:xfrm>
            <a:off x="1452372" y="1219200"/>
            <a:ext cx="651052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968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call it?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524000"/>
            <a:ext cx="8534400" cy="4876800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11500" dirty="0">
                <a:solidFill>
                  <a:schemeClr val="bg1"/>
                </a:solidFill>
              </a:rPr>
              <a:t>Common </a:t>
            </a:r>
          </a:p>
          <a:p>
            <a:pPr algn="ctr"/>
            <a:r>
              <a:rPr lang="en-US" sz="11500" dirty="0">
                <a:solidFill>
                  <a:schemeClr val="bg1"/>
                </a:solidFill>
              </a:rPr>
              <a:t>= Blue</a:t>
            </a:r>
          </a:p>
        </p:txBody>
      </p:sp>
    </p:spTree>
    <p:extLst>
      <p:ext uri="{BB962C8B-B14F-4D97-AF65-F5344CB8AC3E}">
        <p14:creationId xmlns:p14="http://schemas.microsoft.com/office/powerpoint/2010/main" val="190616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en-US" dirty="0"/>
              <a:t>What you call it?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56388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9600" dirty="0"/>
              <a:t>Common Descriptive =</a:t>
            </a:r>
          </a:p>
          <a:p>
            <a:pPr algn="ctr"/>
            <a:r>
              <a:rPr lang="en-US" sz="9600" dirty="0"/>
              <a:t>Sky Blue </a:t>
            </a:r>
          </a:p>
        </p:txBody>
      </p:sp>
    </p:spTree>
    <p:extLst>
      <p:ext uri="{BB962C8B-B14F-4D97-AF65-F5344CB8AC3E}">
        <p14:creationId xmlns:p14="http://schemas.microsoft.com/office/powerpoint/2010/main" val="104967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14400"/>
          </a:xfrm>
          <a:solidFill>
            <a:schemeClr val="bg2">
              <a:lumMod val="9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/>
              <a:t>You could be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610600" cy="51816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7200" dirty="0"/>
              <a:t>Tall or Short</a:t>
            </a:r>
          </a:p>
          <a:p>
            <a:pPr eaLnBrk="1" hangingPunct="1"/>
            <a:r>
              <a:rPr lang="en-US" altLang="en-US" sz="7200" dirty="0"/>
              <a:t>Young or Old</a:t>
            </a:r>
          </a:p>
          <a:p>
            <a:pPr eaLnBrk="1" hangingPunct="1"/>
            <a:r>
              <a:rPr lang="en-US" altLang="en-US" dirty="0"/>
              <a:t>Technology </a:t>
            </a:r>
            <a:r>
              <a:rPr lang="en-US" altLang="en-US" i="1" dirty="0"/>
              <a:t>doesn’t care</a:t>
            </a:r>
          </a:p>
          <a:p>
            <a:pPr eaLnBrk="1" hangingPunct="1"/>
            <a:r>
              <a:rPr lang="en-US" altLang="en-US" sz="6600" dirty="0"/>
              <a:t>If you hit the ‘b’ key…</a:t>
            </a:r>
          </a:p>
        </p:txBody>
      </p:sp>
    </p:spTree>
    <p:extLst>
      <p:ext uri="{BB962C8B-B14F-4D97-AF65-F5344CB8AC3E}">
        <p14:creationId xmlns:p14="http://schemas.microsoft.com/office/powerpoint/2010/main" val="1935081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blue crayon">
            <a:extLst>
              <a:ext uri="{FF2B5EF4-FFF2-40B4-BE49-F238E27FC236}">
                <a16:creationId xmlns:a16="http://schemas.microsoft.com/office/drawing/2014/main" id="{881827CA-3FD9-4FB1-9EFE-88373AD25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92161"/>
            <a:ext cx="9067800" cy="680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575939-C856-4A15-B0C6-898595D49603}"/>
              </a:ext>
            </a:extLst>
          </p:cNvPr>
          <p:cNvSpPr txBox="1"/>
          <p:nvPr/>
        </p:nvSpPr>
        <p:spPr>
          <a:xfrm>
            <a:off x="7010400" y="1143000"/>
            <a:ext cx="175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Sept. 2017</a:t>
            </a:r>
          </a:p>
        </p:txBody>
      </p:sp>
    </p:spTree>
    <p:extLst>
      <p:ext uri="{BB962C8B-B14F-4D97-AF65-F5344CB8AC3E}">
        <p14:creationId xmlns:p14="http://schemas.microsoft.com/office/powerpoint/2010/main" val="8234931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81000" y="152400"/>
            <a:ext cx="8382000" cy="6583363"/>
          </a:xfrm>
        </p:spPr>
        <p:txBody>
          <a:bodyPr/>
          <a:lstStyle/>
          <a:p>
            <a:r>
              <a:rPr lang="en-US" dirty="0"/>
              <a:t>Unexpected Descriptive = </a:t>
            </a:r>
            <a:r>
              <a:rPr lang="en-US" sz="7200" dirty="0"/>
              <a:t>Kermit Green</a:t>
            </a:r>
          </a:p>
          <a:p>
            <a:endParaRPr lang="en-US" sz="7200" dirty="0"/>
          </a:p>
          <a:p>
            <a:r>
              <a:rPr lang="en-US" sz="7200" dirty="0"/>
              <a:t>Ambiguous Atypical</a:t>
            </a:r>
          </a:p>
          <a:p>
            <a:r>
              <a:rPr lang="en-US" sz="7200" dirty="0"/>
              <a:t>= Millennial Orange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EA63F9-21E8-4CD2-BD5A-643C0EEF86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33" t="40823" r="59167" b="19413"/>
          <a:stretch/>
        </p:blipFill>
        <p:spPr>
          <a:xfrm>
            <a:off x="6248400" y="1295400"/>
            <a:ext cx="2133600" cy="264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46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the heck?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7200" dirty="0"/>
              <a:t>Tropical Rain Forest</a:t>
            </a:r>
          </a:p>
          <a:p>
            <a:r>
              <a:rPr lang="en-US" sz="7200" dirty="0"/>
              <a:t>Fuzzy </a:t>
            </a:r>
            <a:r>
              <a:rPr lang="en-US" sz="7200" dirty="0" err="1"/>
              <a:t>Wuzzy</a:t>
            </a:r>
            <a:r>
              <a:rPr lang="en-US" sz="7200" dirty="0"/>
              <a:t> Brown</a:t>
            </a:r>
          </a:p>
          <a:p>
            <a:r>
              <a:rPr lang="en-US" sz="7200" dirty="0" err="1"/>
              <a:t>Razzamatzz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2240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663E50-B8F8-4909-8392-532BFFF825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59" r="47500" b="13294"/>
          <a:stretch/>
        </p:blipFill>
        <p:spPr>
          <a:xfrm>
            <a:off x="0" y="1066800"/>
            <a:ext cx="9108828" cy="56388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A78BD93-53C0-40A0-851B-8C895E964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4416"/>
            <a:ext cx="8991600" cy="1143000"/>
          </a:xfrm>
        </p:spPr>
        <p:txBody>
          <a:bodyPr>
            <a:normAutofit/>
          </a:bodyPr>
          <a:lstStyle/>
          <a:p>
            <a:r>
              <a:rPr lang="en-US" sz="6000" dirty="0"/>
              <a:t>Be who you are!</a:t>
            </a:r>
          </a:p>
        </p:txBody>
      </p:sp>
    </p:spTree>
    <p:extLst>
      <p:ext uri="{BB962C8B-B14F-4D97-AF65-F5344CB8AC3E}">
        <p14:creationId xmlns:p14="http://schemas.microsoft.com/office/powerpoint/2010/main" val="24939934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7200"/>
              <a:t>And the message is…</a:t>
            </a:r>
          </a:p>
        </p:txBody>
      </p:sp>
      <p:sp>
        <p:nvSpPr>
          <p:cNvPr id="89091" name="Content Placeholder 5"/>
          <p:cNvSpPr>
            <a:spLocks noGrp="1"/>
          </p:cNvSpPr>
          <p:nvPr>
            <p:ph idx="1"/>
          </p:nvPr>
        </p:nvSpPr>
        <p:spPr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algn="ctr" eaLnBrk="1" hangingPunct="1"/>
            <a:r>
              <a:rPr lang="en-US" altLang="en-US" sz="1380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Does it work?</a:t>
            </a:r>
          </a:p>
        </p:txBody>
      </p:sp>
    </p:spTree>
    <p:extLst>
      <p:ext uri="{BB962C8B-B14F-4D97-AF65-F5344CB8AC3E}">
        <p14:creationId xmlns:p14="http://schemas.microsoft.com/office/powerpoint/2010/main" val="36757361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7200" dirty="0"/>
              <a:t>You’ll get out of it…</a:t>
            </a:r>
          </a:p>
        </p:txBody>
      </p:sp>
      <p:pic>
        <p:nvPicPr>
          <p:cNvPr id="40963" name="Picture 6" descr="curiou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219200"/>
            <a:ext cx="6705600" cy="5334000"/>
          </a:xfrm>
          <a:noFill/>
        </p:spPr>
      </p:pic>
    </p:spTree>
    <p:extLst>
      <p:ext uri="{BB962C8B-B14F-4D97-AF65-F5344CB8AC3E}">
        <p14:creationId xmlns:p14="http://schemas.microsoft.com/office/powerpoint/2010/main" val="11471457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7200"/>
              <a:t>Suzy Becker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86800" cy="49530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en-US" altLang="en-US" sz="5400" dirty="0">
                <a:latin typeface="Viner Hand ITC" pitchFamily="66" charset="0"/>
              </a:rPr>
              <a:t>The All Better Book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5400" dirty="0"/>
              <a:t>Spends most Wednesday mornings teaching creative writing to kids.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5400" dirty="0"/>
              <a:t>After 80 Workshops in 20 Elementary Schools…</a:t>
            </a:r>
          </a:p>
        </p:txBody>
      </p:sp>
    </p:spTree>
    <p:extLst>
      <p:ext uri="{BB962C8B-B14F-4D97-AF65-F5344CB8AC3E}">
        <p14:creationId xmlns:p14="http://schemas.microsoft.com/office/powerpoint/2010/main" val="1339737233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Content Placeholder 3" descr="All Better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228600"/>
            <a:ext cx="5638800" cy="6570663"/>
          </a:xfrm>
        </p:spPr>
      </p:pic>
    </p:spTree>
    <p:extLst>
      <p:ext uri="{BB962C8B-B14F-4D97-AF65-F5344CB8AC3E}">
        <p14:creationId xmlns:p14="http://schemas.microsoft.com/office/powerpoint/2010/main" val="1567462288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sz="5400" dirty="0">
                <a:latin typeface="Ravie" pitchFamily="82" charset="0"/>
              </a:rPr>
              <a:t>Kids Wisdom</a:t>
            </a:r>
          </a:p>
        </p:txBody>
      </p:sp>
      <p:sp>
        <p:nvSpPr>
          <p:cNvPr id="109571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5257800" cy="452596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FontTx/>
              <a:buNone/>
            </a:pPr>
            <a:r>
              <a:rPr lang="en-US" altLang="en-US" sz="5400" b="1"/>
              <a:t>When is it o.k. to kiss someone?</a:t>
            </a:r>
          </a:p>
          <a:p>
            <a:pPr marL="0" indent="0" eaLnBrk="1" hangingPunct="1">
              <a:buFontTx/>
              <a:buNone/>
            </a:pPr>
            <a:r>
              <a:rPr lang="en-US" altLang="en-US" sz="5400" b="1"/>
              <a:t>“When they’re rich.”</a:t>
            </a:r>
          </a:p>
          <a:p>
            <a:pPr marL="0" indent="0" algn="r" eaLnBrk="1" hangingPunct="1">
              <a:buFontTx/>
              <a:buNone/>
            </a:pPr>
            <a:r>
              <a:rPr lang="en-US" altLang="en-US" sz="5400" b="1"/>
              <a:t>Pam, age 7</a:t>
            </a:r>
          </a:p>
        </p:txBody>
      </p:sp>
      <p:pic>
        <p:nvPicPr>
          <p:cNvPr id="109572" name="Content Placeholder 7" descr="shades kisses.bmp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3" t="4749" r="9698"/>
          <a:stretch>
            <a:fillRect/>
          </a:stretch>
        </p:blipFill>
        <p:spPr>
          <a:xfrm>
            <a:off x="5791200" y="1447800"/>
            <a:ext cx="3048000" cy="4584700"/>
          </a:xfrm>
        </p:spPr>
      </p:pic>
    </p:spTree>
    <p:extLst>
      <p:ext uri="{BB962C8B-B14F-4D97-AF65-F5344CB8AC3E}">
        <p14:creationId xmlns:p14="http://schemas.microsoft.com/office/powerpoint/2010/main" val="129415909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Ravie" pitchFamily="82" charset="0"/>
              </a:rPr>
              <a:t>Kissing</a:t>
            </a:r>
          </a:p>
        </p:txBody>
      </p:sp>
      <p:sp>
        <p:nvSpPr>
          <p:cNvPr id="110595" name="Content Placeholder 6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/>
              <a:t>The law says you have to be eighteen, so I wouldn’t want to mess with that.</a:t>
            </a:r>
          </a:p>
          <a:p>
            <a:pPr algn="r" eaLnBrk="1" hangingPunct="1">
              <a:buFontTx/>
              <a:buNone/>
            </a:pPr>
            <a:r>
              <a:rPr lang="en-US" altLang="en-US"/>
              <a:t>Curt, age 7</a:t>
            </a:r>
          </a:p>
        </p:txBody>
      </p:sp>
    </p:spTree>
    <p:extLst>
      <p:ext uri="{BB962C8B-B14F-4D97-AF65-F5344CB8AC3E}">
        <p14:creationId xmlns:p14="http://schemas.microsoft.com/office/powerpoint/2010/main" val="358993881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6616" y="0"/>
            <a:ext cx="818271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2057400" y="1447801"/>
            <a:ext cx="4953000" cy="38862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8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1) People are </a:t>
            </a:r>
            <a:r>
              <a:rPr lang="en-US" sz="8000" i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not</a:t>
            </a:r>
            <a:r>
              <a:rPr lang="en-US" sz="8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tech</a:t>
            </a:r>
          </a:p>
        </p:txBody>
      </p:sp>
    </p:spTree>
    <p:extLst>
      <p:ext uri="{BB962C8B-B14F-4D97-AF65-F5344CB8AC3E}">
        <p14:creationId xmlns:p14="http://schemas.microsoft.com/office/powerpoint/2010/main" val="1463012994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534400" cy="45259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/>
              <a:t>The rule goes like this: If you kiss someone, then you should marry them and have kids with them.  It’s the right thing to do.</a:t>
            </a:r>
          </a:p>
          <a:p>
            <a:pPr algn="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/>
              <a:t>Howard, Age 8</a:t>
            </a:r>
          </a:p>
        </p:txBody>
      </p:sp>
    </p:spTree>
    <p:extLst>
      <p:ext uri="{BB962C8B-B14F-4D97-AF65-F5344CB8AC3E}">
        <p14:creationId xmlns:p14="http://schemas.microsoft.com/office/powerpoint/2010/main" val="3115443802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8963"/>
          </a:xfrm>
          <a:solidFill>
            <a:schemeClr val="tx2">
              <a:lumMod val="40000"/>
              <a:lumOff val="6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How would you make a marriage work?</a:t>
            </a:r>
          </a:p>
        </p:txBody>
      </p:sp>
      <p:sp>
        <p:nvSpPr>
          <p:cNvPr id="11264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8534400" cy="36115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6000"/>
              <a:t>“Tell your wife she looks pretty, even if she looks like a truck.”</a:t>
            </a:r>
          </a:p>
          <a:p>
            <a:pPr algn="r" eaLnBrk="1" hangingPunct="1"/>
            <a:r>
              <a:rPr lang="en-US" altLang="en-US" i="1"/>
              <a:t>Ricky, age 10</a:t>
            </a:r>
          </a:p>
        </p:txBody>
      </p:sp>
    </p:spTree>
    <p:extLst>
      <p:ext uri="{BB962C8B-B14F-4D97-AF65-F5344CB8AC3E}">
        <p14:creationId xmlns:p14="http://schemas.microsoft.com/office/powerpoint/2010/main" val="1211792625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4" descr="kid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304800"/>
            <a:ext cx="8753475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630447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4" t="16484" r="33646" b="40154"/>
          <a:stretch>
            <a:fillRect/>
          </a:stretch>
        </p:blipFill>
        <p:spPr bwMode="auto">
          <a:xfrm>
            <a:off x="0" y="0"/>
            <a:ext cx="9183688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85376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069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</a:pPr>
            <a:r>
              <a:rPr lang="en-US" altLang="en-US" sz="7200" i="1" dirty="0"/>
              <a:t>Positional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en-US" sz="7200" i="1" dirty="0"/>
              <a:t>Value</a:t>
            </a:r>
          </a:p>
          <a:p>
            <a:pPr algn="ctr" eaLnBrk="1" hangingPunct="1">
              <a:lnSpc>
                <a:spcPct val="150000"/>
              </a:lnSpc>
            </a:pPr>
            <a:r>
              <a:rPr lang="en-US" altLang="en-US" sz="7200" i="1" dirty="0"/>
              <a:t>Hypothetical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tx1"/>
                </a:solidFill>
              </a:rPr>
              <a:t>Pg. 5 Bargaining Formats</a:t>
            </a:r>
          </a:p>
        </p:txBody>
      </p:sp>
    </p:spTree>
    <p:extLst>
      <p:ext uri="{BB962C8B-B14F-4D97-AF65-F5344CB8AC3E}">
        <p14:creationId xmlns:p14="http://schemas.microsoft.com/office/powerpoint/2010/main" val="322066146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71" y="1447800"/>
            <a:ext cx="7014729" cy="5334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770" y="76200"/>
            <a:ext cx="9122229" cy="1371600"/>
          </a:xfrm>
        </p:spPr>
        <p:txBody>
          <a:bodyPr/>
          <a:lstStyle/>
          <a:p>
            <a:r>
              <a:rPr lang="en-US" dirty="0"/>
              <a:t>3 Friends go to dinner</a:t>
            </a:r>
          </a:p>
        </p:txBody>
      </p:sp>
    </p:spTree>
    <p:extLst>
      <p:ext uri="{BB962C8B-B14F-4D97-AF65-F5344CB8AC3E}">
        <p14:creationId xmlns:p14="http://schemas.microsoft.com/office/powerpoint/2010/main" val="241067691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Content Placeholder 3" descr="desert-tray Stratosphere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263650"/>
            <a:ext cx="6858000" cy="513715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Pg. 5 - NLP - Modalities</a:t>
            </a:r>
          </a:p>
        </p:txBody>
      </p:sp>
    </p:spTree>
    <p:extLst>
      <p:ext uri="{BB962C8B-B14F-4D97-AF65-F5344CB8AC3E}">
        <p14:creationId xmlns:p14="http://schemas.microsoft.com/office/powerpoint/2010/main" val="282139468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Content Placeholder 1"/>
          <p:cNvSpPr>
            <a:spLocks noGrp="1"/>
          </p:cNvSpPr>
          <p:nvPr>
            <p:ph idx="1"/>
          </p:nvPr>
        </p:nvSpPr>
        <p:spPr>
          <a:xfrm>
            <a:off x="228600" y="1600200"/>
            <a:ext cx="5334000" cy="4406900"/>
          </a:xfrm>
        </p:spPr>
        <p:txBody>
          <a:bodyPr/>
          <a:lstStyle/>
          <a:p>
            <a:pPr eaLnBrk="1" hangingPunct="1"/>
            <a:r>
              <a:rPr lang="en-US" altLang="en-US"/>
              <a:t>Tony Robbins credits this work with his </a:t>
            </a:r>
            <a:r>
              <a:rPr lang="en-US" altLang="en-US" sz="8000" i="1" u="sng">
                <a:solidFill>
                  <a:srgbClr val="FF0000"/>
                </a:solidFill>
              </a:rPr>
              <a:t>NLP</a:t>
            </a:r>
            <a:r>
              <a:rPr lang="en-US" altLang="en-US" sz="8000"/>
              <a:t> </a:t>
            </a:r>
            <a:r>
              <a:rPr lang="en-US" altLang="en-US"/>
              <a:t>skills.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Frogs Into Princes</a:t>
            </a:r>
          </a:p>
        </p:txBody>
      </p:sp>
      <p:pic>
        <p:nvPicPr>
          <p:cNvPr id="106500" name="Picture 3" descr="frogs into PRINCE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524000"/>
            <a:ext cx="3140075" cy="480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24199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9F3A86-EE39-4F5F-B735-704E032E1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70" y="1600200"/>
            <a:ext cx="9122228" cy="4178491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pPr algn="ctr"/>
            <a:r>
              <a:rPr lang="en-US" sz="8800" dirty="0">
                <a:solidFill>
                  <a:schemeClr val="bg1"/>
                </a:solidFill>
              </a:rPr>
              <a:t>Paradigm = Title</a:t>
            </a:r>
          </a:p>
          <a:p>
            <a:pPr algn="ctr"/>
            <a:r>
              <a:rPr lang="en-US" sz="8800" dirty="0">
                <a:solidFill>
                  <a:schemeClr val="bg1"/>
                </a:solidFill>
              </a:rPr>
              <a:t>State = Physiology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737C736-91F7-46E1-997D-36626FA95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/>
              <a:t>CHANGE</a:t>
            </a:r>
          </a:p>
        </p:txBody>
      </p:sp>
    </p:spTree>
    <p:extLst>
      <p:ext uri="{BB962C8B-B14F-4D97-AF65-F5344CB8AC3E}">
        <p14:creationId xmlns:p14="http://schemas.microsoft.com/office/powerpoint/2010/main" val="176644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0DBE7-6912-4F3C-B883-B432DCCE0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0"/>
            <a:ext cx="8915400" cy="6858000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endParaRPr lang="en-US" sz="5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115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Pg. 7</a:t>
            </a:r>
          </a:p>
          <a:p>
            <a:pPr algn="ctr"/>
            <a:r>
              <a:rPr lang="en-US" sz="115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Mary</a:t>
            </a:r>
          </a:p>
        </p:txBody>
      </p:sp>
    </p:spTree>
    <p:extLst>
      <p:ext uri="{BB962C8B-B14F-4D97-AF65-F5344CB8AC3E}">
        <p14:creationId xmlns:p14="http://schemas.microsoft.com/office/powerpoint/2010/main" val="2795854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228600" y="381000"/>
            <a:ext cx="8534400" cy="6248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8000" dirty="0"/>
              <a:t>So, it might only work 70% of the time, </a:t>
            </a:r>
          </a:p>
          <a:p>
            <a:pPr eaLnBrk="1" hangingPunct="1"/>
            <a:r>
              <a:rPr lang="en-US" altLang="en-US" sz="8000" dirty="0"/>
              <a:t>would you still want to learn it?</a:t>
            </a:r>
          </a:p>
        </p:txBody>
      </p:sp>
    </p:spTree>
    <p:extLst>
      <p:ext uri="{BB962C8B-B14F-4D97-AF65-F5344CB8AC3E}">
        <p14:creationId xmlns:p14="http://schemas.microsoft.com/office/powerpoint/2010/main" val="2113050841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Content Placeholder 1"/>
          <p:cNvSpPr>
            <a:spLocks noGrp="1"/>
          </p:cNvSpPr>
          <p:nvPr>
            <p:ph idx="1"/>
          </p:nvPr>
        </p:nvSpPr>
        <p:spPr>
          <a:xfrm>
            <a:off x="3657600" y="1600200"/>
            <a:ext cx="5181600" cy="4800600"/>
          </a:xfrm>
        </p:spPr>
        <p:txBody>
          <a:bodyPr/>
          <a:lstStyle/>
          <a:p>
            <a:pPr eaLnBrk="1" hangingPunct="1"/>
            <a:r>
              <a:rPr lang="en-US" altLang="en-US" sz="8000" dirty="0"/>
              <a:t>And, ‘Culture’</a:t>
            </a:r>
          </a:p>
          <a:p>
            <a:pPr eaLnBrk="1" hangingPunct="1"/>
            <a:r>
              <a:rPr lang="en-US" altLang="en-US" sz="8000" dirty="0"/>
              <a:t>Pg. 49 Mexico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Pg. 5- State Elicitation</a:t>
            </a:r>
          </a:p>
        </p:txBody>
      </p:sp>
      <p:pic>
        <p:nvPicPr>
          <p:cNvPr id="72708" name="Picture 3" descr="Getting to Yes Hard cov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3333" r="23334"/>
          <a:stretch>
            <a:fillRect/>
          </a:stretch>
        </p:blipFill>
        <p:spPr bwMode="auto">
          <a:xfrm>
            <a:off x="228600" y="1524000"/>
            <a:ext cx="3124200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93512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/>
              <a:t>Filters that impact what we hear…</a:t>
            </a:r>
          </a:p>
        </p:txBody>
      </p:sp>
      <p:pic>
        <p:nvPicPr>
          <p:cNvPr id="11776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47800"/>
            <a:ext cx="912495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277596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Content Placeholder 1"/>
          <p:cNvSpPr>
            <a:spLocks noGrp="1"/>
          </p:cNvSpPr>
          <p:nvPr>
            <p:ph idx="1"/>
          </p:nvPr>
        </p:nvSpPr>
        <p:spPr>
          <a:xfrm>
            <a:off x="3657600" y="1600200"/>
            <a:ext cx="5181600" cy="4800600"/>
          </a:xfrm>
        </p:spPr>
        <p:txBody>
          <a:bodyPr/>
          <a:lstStyle/>
          <a:p>
            <a:pPr eaLnBrk="1" hangingPunct="1"/>
            <a:r>
              <a:rPr lang="en-US" altLang="en-US" sz="8000" dirty="0"/>
              <a:t>Pg. 28 Your </a:t>
            </a:r>
            <a:r>
              <a:rPr lang="en-US" altLang="en-US" sz="8000" i="1" dirty="0"/>
              <a:t>stand</a:t>
            </a:r>
            <a:r>
              <a:rPr lang="en-US" altLang="en-US" sz="8000" dirty="0"/>
              <a:t> vs. the Principle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Saving Face</a:t>
            </a:r>
          </a:p>
        </p:txBody>
      </p:sp>
      <p:pic>
        <p:nvPicPr>
          <p:cNvPr id="72708" name="Picture 3" descr="Getting to Yes Hard cove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13333" r="23334"/>
          <a:stretch>
            <a:fillRect/>
          </a:stretch>
        </p:blipFill>
        <p:spPr bwMode="auto">
          <a:xfrm>
            <a:off x="228600" y="1524000"/>
            <a:ext cx="3124200" cy="451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249792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9"/>
          <p:cNvSpPr>
            <a:spLocks noGrp="1"/>
          </p:cNvSpPr>
          <p:nvPr>
            <p:ph type="ctrTitle"/>
          </p:nvPr>
        </p:nvSpPr>
        <p:spPr>
          <a:xfrm>
            <a:off x="4572000" y="304800"/>
            <a:ext cx="4343400" cy="3886200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600" b="1" dirty="0"/>
              <a:t>Threats to our standing in the eyes of others are almost as powerful as those to OUR VERY SURVIVAL.</a:t>
            </a:r>
          </a:p>
        </p:txBody>
      </p:sp>
      <p:sp>
        <p:nvSpPr>
          <p:cNvPr id="38915" name="Subtitle 10"/>
          <p:cNvSpPr>
            <a:spLocks noGrp="1"/>
          </p:cNvSpPr>
          <p:nvPr>
            <p:ph type="subTitle" idx="1"/>
          </p:nvPr>
        </p:nvSpPr>
        <p:spPr>
          <a:xfrm>
            <a:off x="4724400" y="4343400"/>
            <a:ext cx="4191000" cy="1905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chemeClr val="tx1"/>
                </a:solidFill>
              </a:rPr>
              <a:t>Daniel </a:t>
            </a:r>
            <a:r>
              <a:rPr lang="en-US" sz="3600" b="1" dirty="0" err="1">
                <a:solidFill>
                  <a:schemeClr val="tx1"/>
                </a:solidFill>
              </a:rPr>
              <a:t>Goleman</a:t>
            </a:r>
            <a:r>
              <a:rPr lang="en-US" sz="3600" b="1" dirty="0">
                <a:solidFill>
                  <a:schemeClr val="tx1"/>
                </a:solidFill>
              </a:rPr>
              <a:t>, author </a:t>
            </a:r>
            <a:r>
              <a:rPr lang="en-US" sz="3600" b="1" i="1" u="sng" dirty="0">
                <a:solidFill>
                  <a:schemeClr val="tx1"/>
                </a:solidFill>
              </a:rPr>
              <a:t>Emotional Intelligence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91140" name="Content Placeholder 6" descr="I'll huff and I'll puff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148138" cy="5486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990336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3B9EF99-2F32-4DB8-B71D-06503AADE34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00" y="1295400"/>
            <a:ext cx="4525962" cy="4525962"/>
          </a:xfrm>
        </p:spPr>
      </p:pic>
      <p:pic>
        <p:nvPicPr>
          <p:cNvPr id="8" name="Content Placeholder 7" descr="A close up of a sign&#10;&#10;Description automatically generated">
            <a:extLst>
              <a:ext uri="{FF2B5EF4-FFF2-40B4-BE49-F238E27FC236}">
                <a16:creationId xmlns:a16="http://schemas.microsoft.com/office/drawing/2014/main" id="{B9F2E9C1-E1EA-4943-A444-ACFA56CDB7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066800"/>
            <a:ext cx="3936875" cy="5167149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EA45653-E369-4C91-A9D1-C011B19D6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</a:t>
            </a:r>
            <a:r>
              <a:rPr lang="en-US" sz="4800" dirty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54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7200" b="1"/>
              <a:t>Clotaire Rapaille</a:t>
            </a:r>
          </a:p>
        </p:txBody>
      </p:sp>
      <p:pic>
        <p:nvPicPr>
          <p:cNvPr id="119811" name="Content Placeholder 6" descr="The Culture Code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8" t="1445" r="18867" b="1726"/>
          <a:stretch>
            <a:fillRect/>
          </a:stretch>
        </p:blipFill>
        <p:spPr>
          <a:xfrm>
            <a:off x="457200" y="1447800"/>
            <a:ext cx="3429000" cy="5105400"/>
          </a:xfrm>
        </p:spPr>
      </p:pic>
      <p:sp>
        <p:nvSpPr>
          <p:cNvPr id="52228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1295400"/>
            <a:ext cx="4953000" cy="4525963"/>
          </a:xfrm>
        </p:spPr>
        <p:txBody>
          <a:bodyPr/>
          <a:lstStyle/>
          <a:p>
            <a:pPr marL="0" indent="0" eaLnBrk="1" hangingPunct="1"/>
            <a:r>
              <a:rPr lang="en-US" altLang="en-US" sz="4800" b="1"/>
              <a:t>Words have </a:t>
            </a:r>
            <a:r>
              <a:rPr lang="en-US" altLang="en-US" sz="4800" b="1" i="1"/>
              <a:t>articles</a:t>
            </a:r>
            <a:endParaRPr lang="en-US" altLang="en-US" sz="4800" b="1"/>
          </a:p>
          <a:p>
            <a:pPr marL="0" indent="0" eaLnBrk="1" hangingPunct="1"/>
            <a:r>
              <a:rPr lang="en-US" altLang="en-US" sz="4800" b="1"/>
              <a:t>le soleil, la lune</a:t>
            </a:r>
          </a:p>
          <a:p>
            <a:pPr marL="0" indent="0" eaLnBrk="1" hangingPunct="1"/>
            <a:r>
              <a:rPr lang="en-US" altLang="en-US" sz="4800" b="1"/>
              <a:t>die sonne, der mond</a:t>
            </a:r>
          </a:p>
        </p:txBody>
      </p:sp>
    </p:spTree>
    <p:extLst>
      <p:ext uri="{BB962C8B-B14F-4D97-AF65-F5344CB8AC3E}">
        <p14:creationId xmlns:p14="http://schemas.microsoft.com/office/powerpoint/2010/main" val="91676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6" t="13506" r="15625"/>
          <a:stretch>
            <a:fillRect/>
          </a:stretch>
        </p:blipFill>
        <p:spPr bwMode="auto">
          <a:xfrm>
            <a:off x="0" y="0"/>
            <a:ext cx="868680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24248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/>
              <a:t>Filters that impact what we hear…</a:t>
            </a:r>
          </a:p>
        </p:txBody>
      </p:sp>
      <p:pic>
        <p:nvPicPr>
          <p:cNvPr id="11776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47800"/>
            <a:ext cx="912495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80E9D0-7047-469F-92D2-FB6C81260FF7}"/>
              </a:ext>
            </a:extLst>
          </p:cNvPr>
          <p:cNvSpPr/>
          <p:nvPr/>
        </p:nvSpPr>
        <p:spPr>
          <a:xfrm>
            <a:off x="2895600" y="2286000"/>
            <a:ext cx="3352800" cy="685800"/>
          </a:xfrm>
          <a:prstGeom prst="rect">
            <a:avLst/>
          </a:prstGeom>
          <a:noFill/>
          <a:ln w="1587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04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bg1"/>
                </a:solidFill>
                <a:effectLst/>
              </a:rPr>
              <a:t>You said, I heard…</a:t>
            </a:r>
          </a:p>
        </p:txBody>
      </p:sp>
      <p:pic>
        <p:nvPicPr>
          <p:cNvPr id="116739" name="Content Placeholder 4" descr="Getting to Yes Hard cover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10001" r="25000"/>
          <a:stretch>
            <a:fillRect/>
          </a:stretch>
        </p:blipFill>
        <p:spPr>
          <a:xfrm>
            <a:off x="228600" y="1447800"/>
            <a:ext cx="3276600" cy="4914900"/>
          </a:xfrm>
        </p:spPr>
      </p:pic>
      <p:sp>
        <p:nvSpPr>
          <p:cNvPr id="116740" name="Content Placeholder 3"/>
          <p:cNvSpPr>
            <a:spLocks noGrp="1"/>
          </p:cNvSpPr>
          <p:nvPr>
            <p:ph sz="half" idx="2"/>
          </p:nvPr>
        </p:nvSpPr>
        <p:spPr>
          <a:xfrm>
            <a:off x="3733800" y="1676400"/>
            <a:ext cx="5257800" cy="3124200"/>
          </a:xfrm>
        </p:spPr>
        <p:txBody>
          <a:bodyPr>
            <a:normAutofit lnSpcReduction="10000"/>
          </a:bodyPr>
          <a:lstStyle/>
          <a:p>
            <a:pPr marL="0" indent="0" eaLnBrk="1" hangingPunct="1"/>
            <a:r>
              <a:rPr lang="en-US" altLang="en-US" sz="6600" b="1" dirty="0"/>
              <a:t>Page 33 – Mediator</a:t>
            </a:r>
          </a:p>
          <a:p>
            <a:pPr marL="0" indent="0" eaLnBrk="1" hangingPunct="1">
              <a:buFont typeface="Arial" charset="0"/>
              <a:buNone/>
            </a:pPr>
            <a:r>
              <a:rPr lang="en-US" altLang="en-US" sz="6600" b="1" dirty="0"/>
              <a:t>Compromise?</a:t>
            </a:r>
          </a:p>
        </p:txBody>
      </p:sp>
    </p:spTree>
    <p:extLst>
      <p:ext uri="{BB962C8B-B14F-4D97-AF65-F5344CB8AC3E}">
        <p14:creationId xmlns:p14="http://schemas.microsoft.com/office/powerpoint/2010/main" val="223313208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Content Placeholder 4" descr="Kiss Bow 1st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304800"/>
            <a:ext cx="4319588" cy="5867400"/>
          </a:xfrm>
        </p:spPr>
      </p:pic>
      <p:pic>
        <p:nvPicPr>
          <p:cNvPr id="122883" name="Content Placeholder 5" descr="Kiss Bow hardcover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r="11320"/>
          <a:stretch>
            <a:fillRect/>
          </a:stretch>
        </p:blipFill>
        <p:spPr>
          <a:xfrm>
            <a:off x="4800600" y="304800"/>
            <a:ext cx="4362450" cy="5638800"/>
          </a:xfrm>
        </p:spPr>
      </p:pic>
    </p:spTree>
    <p:extLst>
      <p:ext uri="{BB962C8B-B14F-4D97-AF65-F5344CB8AC3E}">
        <p14:creationId xmlns:p14="http://schemas.microsoft.com/office/powerpoint/2010/main" val="626962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5715000"/>
          </a:xfrm>
          <a:solidFill>
            <a:schemeClr val="bg2">
              <a:lumMod val="9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6600" dirty="0"/>
              <a:t>2) </a:t>
            </a:r>
            <a:r>
              <a:rPr lang="en-US" sz="16600" i="1" dirty="0"/>
              <a:t>Size</a:t>
            </a:r>
            <a:r>
              <a:rPr lang="en-US" sz="16600" dirty="0"/>
              <a:t> matters</a:t>
            </a:r>
            <a:endParaRPr lang="en-US" sz="16600" i="1" dirty="0"/>
          </a:p>
        </p:txBody>
      </p:sp>
    </p:spTree>
    <p:extLst>
      <p:ext uri="{BB962C8B-B14F-4D97-AF65-F5344CB8AC3E}">
        <p14:creationId xmlns:p14="http://schemas.microsoft.com/office/powerpoint/2010/main" val="1281827604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Content Placeholder 6" descr="Kiss Bow 2nd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304800"/>
            <a:ext cx="4354513" cy="5715000"/>
          </a:xfrm>
        </p:spPr>
      </p:pic>
      <p:pic>
        <p:nvPicPr>
          <p:cNvPr id="8" name="Content Placeholder 7" descr="Kiss Bow Asia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381000"/>
            <a:ext cx="2378075" cy="3657600"/>
          </a:xfrm>
        </p:spPr>
      </p:pic>
      <p:pic>
        <p:nvPicPr>
          <p:cNvPr id="9" name="Picture 8" descr="Kiss Bow Latin Am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362200"/>
            <a:ext cx="266700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775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4" descr="Kiss Bow Europ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8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1" name="Picture 3" descr="Gestur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0"/>
            <a:ext cx="45164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7313852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0DBE7-6912-4F3C-B883-B432DCCE0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0"/>
            <a:ext cx="8915400" cy="6858000"/>
          </a:xfrm>
          <a:solidFill>
            <a:schemeClr val="accent2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endParaRPr lang="en-US" sz="54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115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 closing techniques</a:t>
            </a:r>
          </a:p>
          <a:p>
            <a:pPr algn="ctr"/>
            <a:r>
              <a:rPr lang="en-US" sz="115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G.T.S.?</a:t>
            </a:r>
          </a:p>
        </p:txBody>
      </p:sp>
    </p:spTree>
    <p:extLst>
      <p:ext uri="{BB962C8B-B14F-4D97-AF65-F5344CB8AC3E}">
        <p14:creationId xmlns:p14="http://schemas.microsoft.com/office/powerpoint/2010/main" val="254569769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600200"/>
            <a:ext cx="8915400" cy="4178491"/>
          </a:xfrm>
        </p:spPr>
        <p:txBody>
          <a:bodyPr/>
          <a:lstStyle/>
          <a:p>
            <a:r>
              <a:rPr lang="en-US" sz="8800" dirty="0"/>
              <a:t>For the </a:t>
            </a:r>
            <a:r>
              <a:rPr lang="en-US" sz="8800" i="1" u="sng" dirty="0"/>
              <a:t>first three</a:t>
            </a:r>
          </a:p>
          <a:p>
            <a:pPr algn="ctr"/>
            <a:r>
              <a:rPr lang="en-US" sz="8800" b="0" i="1" u="sng" dirty="0">
                <a:latin typeface="Algerian" panose="04020705040A02060702" pitchFamily="82" charset="0"/>
              </a:rPr>
              <a:t>Limited Authority!</a:t>
            </a:r>
            <a:endParaRPr lang="en-US" sz="8800" b="0" dirty="0">
              <a:latin typeface="Algerian" panose="04020705040A02060702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Let’s go to page 9</a:t>
            </a:r>
          </a:p>
        </p:txBody>
      </p:sp>
    </p:spTree>
    <p:extLst>
      <p:ext uri="{BB962C8B-B14F-4D97-AF65-F5344CB8AC3E}">
        <p14:creationId xmlns:p14="http://schemas.microsoft.com/office/powerpoint/2010/main" val="42326581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CE5AA-731E-470A-B612-8E7577C9D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Nick Naylor - Ice Cream">
            <a:hlinkClick r:id="" action="ppaction://media"/>
            <a:extLst>
              <a:ext uri="{FF2B5EF4-FFF2-40B4-BE49-F238E27FC236}">
                <a16:creationId xmlns:a16="http://schemas.microsoft.com/office/drawing/2014/main" id="{747E204D-46BA-4835-B860-0C5986920A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52800" y="2514600"/>
            <a:ext cx="2438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3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D1D51E-C446-41A2-AA2F-346CAC20E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 largest populations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7D7B-B38B-4113-AED6-1F723E4A6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0" indent="-1143000">
              <a:buAutoNum type="arabicParenR"/>
            </a:pPr>
            <a:r>
              <a:rPr lang="en-US" dirty="0"/>
              <a:t>China</a:t>
            </a:r>
          </a:p>
          <a:p>
            <a:pPr marL="1143000" indent="-1143000">
              <a:buAutoNum type="arabicParenR"/>
            </a:pPr>
            <a:r>
              <a:rPr lang="en-US" dirty="0"/>
              <a:t>India</a:t>
            </a:r>
          </a:p>
          <a:p>
            <a:pPr marL="1143000" indent="-1143000">
              <a:buAutoNum type="arabicParenR"/>
            </a:pPr>
            <a:r>
              <a:rPr lang="en-US" dirty="0"/>
              <a:t>U.S.</a:t>
            </a:r>
          </a:p>
          <a:p>
            <a:pPr marL="1143000" indent="-1143000">
              <a:buAutoNum type="arabicParenR"/>
            </a:pPr>
            <a:r>
              <a:rPr lang="en-US" dirty="0"/>
              <a:t>Indonesia</a:t>
            </a:r>
          </a:p>
        </p:txBody>
      </p:sp>
    </p:spTree>
    <p:extLst>
      <p:ext uri="{BB962C8B-B14F-4D97-AF65-F5344CB8AC3E}">
        <p14:creationId xmlns:p14="http://schemas.microsoft.com/office/powerpoint/2010/main" val="123849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chemeClr val="tx1"/>
                </a:solidFill>
              </a:rPr>
              <a:t>Is it the tool?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5638800" cy="4178491"/>
          </a:xfrm>
        </p:spPr>
        <p:txBody>
          <a:bodyPr/>
          <a:lstStyle/>
          <a:p>
            <a:r>
              <a:rPr lang="en-US" sz="7200" dirty="0"/>
              <a:t>Or the person wielding the tool?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752600"/>
            <a:ext cx="2946787" cy="438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0855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76EFD3D9-44F0-4267-BCC1-1613E79D8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6">
            <a:extLst>
              <a:ext uri="{FF2B5EF4-FFF2-40B4-BE49-F238E27FC236}">
                <a16:creationId xmlns:a16="http://schemas.microsoft.com/office/drawing/2014/main" id="{A779A851-95D6-41AF-937A-B0E4B7F6F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106623" y="900814"/>
            <a:ext cx="569713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7">
            <a:extLst>
              <a:ext uri="{FF2B5EF4-FFF2-40B4-BE49-F238E27FC236}">
                <a16:creationId xmlns:a16="http://schemas.microsoft.com/office/drawing/2014/main" id="{953FB2E7-B6CB-429C-81EB-D9516D6D5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108327" y="633165"/>
            <a:ext cx="36199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2EC40DB1-B719-4A13-9A4D-0966B4B27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965" y="636723"/>
            <a:ext cx="3000047" cy="5257799"/>
          </a:xfrm>
          <a:custGeom>
            <a:avLst/>
            <a:gdLst>
              <a:gd name="connsiteX0" fmla="*/ 0 w 4634682"/>
              <a:gd name="connsiteY0" fmla="*/ 0 h 5257799"/>
              <a:gd name="connsiteX1" fmla="*/ 4634682 w 4634682"/>
              <a:gd name="connsiteY1" fmla="*/ 0 h 5257799"/>
              <a:gd name="connsiteX2" fmla="*/ 4634682 w 4634682"/>
              <a:gd name="connsiteY2" fmla="*/ 5257799 h 5257799"/>
              <a:gd name="connsiteX3" fmla="*/ 0 w 4634682"/>
              <a:gd name="connsiteY3" fmla="*/ 5257799 h 525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4682" h="5257799">
                <a:moveTo>
                  <a:pt x="0" y="0"/>
                </a:moveTo>
                <a:lnTo>
                  <a:pt x="4634682" y="0"/>
                </a:lnTo>
                <a:lnTo>
                  <a:pt x="4634682" y="5257799"/>
                </a:lnTo>
                <a:lnTo>
                  <a:pt x="0" y="525779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533400" y="982272"/>
            <a:ext cx="2865288" cy="456097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dirty="0">
                <a:solidFill>
                  <a:srgbClr val="FFFFFF"/>
                </a:solidFill>
              </a:rPr>
              <a:t>Number of repetitions</a:t>
            </a:r>
          </a:p>
        </p:txBody>
      </p:sp>
      <p:sp>
        <p:nvSpPr>
          <p:cNvPr id="79" name="Rectangle 8">
            <a:extLst>
              <a:ext uri="{FF2B5EF4-FFF2-40B4-BE49-F238E27FC236}">
                <a16:creationId xmlns:a16="http://schemas.microsoft.com/office/drawing/2014/main" id="{82211336-CFF3-412D-868A-6679C1004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676336" y="1352302"/>
            <a:ext cx="4991698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3602" y="1371600"/>
            <a:ext cx="4833198" cy="4334629"/>
          </a:xfrm>
        </p:spPr>
        <p:txBody>
          <a:bodyPr anchor="ctr">
            <a:noAutofit/>
          </a:bodyPr>
          <a:lstStyle/>
          <a:p>
            <a:pPr eaLnBrk="1" hangingPunct="1"/>
            <a:r>
              <a:rPr lang="en-US" altLang="en-US" sz="4800" dirty="0">
                <a:solidFill>
                  <a:srgbClr val="FEFFFF"/>
                </a:solidFill>
              </a:rPr>
              <a:t>&lt; 15 – Mensa</a:t>
            </a:r>
          </a:p>
          <a:p>
            <a:pPr eaLnBrk="1" hangingPunct="1"/>
            <a:r>
              <a:rPr lang="en-US" altLang="en-US" sz="4800" dirty="0">
                <a:solidFill>
                  <a:srgbClr val="FEFFFF"/>
                </a:solidFill>
              </a:rPr>
              <a:t>16-50 – Ordinary (normal)</a:t>
            </a:r>
          </a:p>
          <a:p>
            <a:pPr eaLnBrk="1" hangingPunct="1"/>
            <a:r>
              <a:rPr lang="en-US" altLang="en-US" sz="4800" dirty="0">
                <a:solidFill>
                  <a:srgbClr val="FEFFFF"/>
                </a:solidFill>
              </a:rPr>
              <a:t>51+ - Slow learner</a:t>
            </a:r>
          </a:p>
        </p:txBody>
      </p:sp>
    </p:spTree>
    <p:extLst>
      <p:ext uri="{BB962C8B-B14F-4D97-AF65-F5344CB8AC3E}">
        <p14:creationId xmlns:p14="http://schemas.microsoft.com/office/powerpoint/2010/main" val="28804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7200" b="1"/>
              <a:t>A </a:t>
            </a:r>
            <a:r>
              <a:rPr lang="en-US" altLang="en-US" sz="7200" b="1" i="1" u="sng"/>
              <a:t>predictable</a:t>
            </a:r>
            <a:r>
              <a:rPr lang="en-US" altLang="en-US" sz="7200" b="1"/>
              <a:t> need</a:t>
            </a:r>
          </a:p>
        </p:txBody>
      </p:sp>
      <p:pic>
        <p:nvPicPr>
          <p:cNvPr id="86019" name="Content Placeholder 6" descr="Kid cape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447800"/>
            <a:ext cx="3476625" cy="5211763"/>
          </a:xfrm>
        </p:spPr>
      </p:pic>
      <p:sp>
        <p:nvSpPr>
          <p:cNvPr id="86020" name="Content Placeholder 5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419600" cy="45259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en-US" sz="8000"/>
              <a:t>You have a car for sale…</a:t>
            </a:r>
          </a:p>
        </p:txBody>
      </p:sp>
    </p:spTree>
    <p:extLst>
      <p:ext uri="{BB962C8B-B14F-4D97-AF65-F5344CB8AC3E}">
        <p14:creationId xmlns:p14="http://schemas.microsoft.com/office/powerpoint/2010/main" val="314387880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5" descr="puzzle 3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942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-95250"/>
            <a:ext cx="5638800" cy="1876425"/>
          </a:xfrm>
        </p:spPr>
        <p:txBody>
          <a:bodyPr/>
          <a:lstStyle/>
          <a:p>
            <a:pPr eaLnBrk="1" hangingPunct="1"/>
            <a:r>
              <a:rPr lang="en-US" altLang="en-US" sz="8800">
                <a:solidFill>
                  <a:srgbClr val="265EA9"/>
                </a:solidFill>
                <a:latin typeface="Garamond" pitchFamily="18" charset="0"/>
              </a:rPr>
              <a:t>Deadlock</a:t>
            </a:r>
            <a:br>
              <a:rPr lang="en-US" altLang="en-US" sz="8800">
                <a:solidFill>
                  <a:srgbClr val="265EA9"/>
                </a:solidFill>
                <a:latin typeface="Garamond" pitchFamily="18" charset="0"/>
              </a:rPr>
            </a:br>
            <a:r>
              <a:rPr lang="en-US" altLang="en-US" sz="2800">
                <a:solidFill>
                  <a:srgbClr val="265EA9"/>
                </a:solidFill>
                <a:latin typeface="Garamond" pitchFamily="18" charset="0"/>
              </a:rPr>
              <a:t>Is there </a:t>
            </a:r>
            <a:r>
              <a:rPr lang="en-US" altLang="en-US" sz="2800" i="1" u="sng">
                <a:solidFill>
                  <a:srgbClr val="265EA9"/>
                </a:solidFill>
                <a:latin typeface="Garamond" pitchFamily="18" charset="0"/>
              </a:rPr>
              <a:t>ever</a:t>
            </a:r>
            <a:r>
              <a:rPr lang="en-US" altLang="en-US" sz="2800">
                <a:solidFill>
                  <a:srgbClr val="265EA9"/>
                </a:solidFill>
                <a:latin typeface="Garamond" pitchFamily="18" charset="0"/>
              </a:rPr>
              <a:t> a time…?</a:t>
            </a:r>
            <a:endParaRPr lang="en-US" altLang="en-US" sz="8800">
              <a:solidFill>
                <a:srgbClr val="265EA9"/>
              </a:solidFill>
              <a:latin typeface="Garamond" pitchFamily="18" charset="0"/>
            </a:endParaRPr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21B53E-3B9D-4E08-95B7-890CE73C6182}" type="slidenum">
              <a:rPr lang="en-US" smtClean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rPr>
              <a:pPr>
                <a:defRPr/>
              </a:pPr>
              <a:t>99</a:t>
            </a:fld>
            <a:endParaRPr lang="en-US" dirty="0">
              <a:solidFill>
                <a:schemeClr val="accent5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8686800" y="0"/>
            <a:ext cx="457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Garamond" pitchFamily="18" charset="0"/>
                <a:cs typeface="+mn-cs"/>
              </a:rPr>
              <a:t>6</a:t>
            </a:r>
          </a:p>
        </p:txBody>
      </p:sp>
      <p:pic>
        <p:nvPicPr>
          <p:cNvPr id="126982" name="Content Placeholder 7" descr="Bush Confused.jp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828800"/>
            <a:ext cx="6191250" cy="4953000"/>
          </a:xfrm>
        </p:spPr>
      </p:pic>
    </p:spTree>
    <p:extLst>
      <p:ext uri="{BB962C8B-B14F-4D97-AF65-F5344CB8AC3E}">
        <p14:creationId xmlns:p14="http://schemas.microsoft.com/office/powerpoint/2010/main" val="3607474262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1364</Words>
  <Application>Microsoft Macintosh PowerPoint</Application>
  <PresentationFormat>On-screen Show (4:3)</PresentationFormat>
  <Paragraphs>280</Paragraphs>
  <Slides>106</Slides>
  <Notes>15</Notes>
  <HiddenSlides>2</HiddenSlides>
  <MMClips>3</MMClips>
  <ScaleCrop>false</ScaleCrop>
  <HeadingPairs>
    <vt:vector size="6" baseType="variant">
      <vt:variant>
        <vt:lpstr>Fonts Used</vt:lpstr>
      </vt:variant>
      <vt:variant>
        <vt:i4>22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106</vt:i4>
      </vt:variant>
    </vt:vector>
  </HeadingPairs>
  <TitlesOfParts>
    <vt:vector size="130" baseType="lpstr">
      <vt:lpstr>Brush Script MT</vt:lpstr>
      <vt:lpstr>Adobe Gothic Std B</vt:lpstr>
      <vt:lpstr>Aharoni</vt:lpstr>
      <vt:lpstr>Algerian</vt:lpstr>
      <vt:lpstr>Antaviana</vt:lpstr>
      <vt:lpstr>Arial</vt:lpstr>
      <vt:lpstr>Berlin Sans FB Demi</vt:lpstr>
      <vt:lpstr>Calibri</vt:lpstr>
      <vt:lpstr>Constantia</vt:lpstr>
      <vt:lpstr>Franklin Gothic Book</vt:lpstr>
      <vt:lpstr>Franklin Gothic Medium</vt:lpstr>
      <vt:lpstr>Garamond</vt:lpstr>
      <vt:lpstr>Jokerman</vt:lpstr>
      <vt:lpstr>Lucida Calligraphy</vt:lpstr>
      <vt:lpstr>Ravie</vt:lpstr>
      <vt:lpstr>Rockwell Extra Bold</vt:lpstr>
      <vt:lpstr>Times New Roman</vt:lpstr>
      <vt:lpstr>Verdana</vt:lpstr>
      <vt:lpstr>Viner Hand ITC</vt:lpstr>
      <vt:lpstr>Wingdings</vt:lpstr>
      <vt:lpstr>Wingdings 2</vt:lpstr>
      <vt:lpstr>Wingdings 3</vt:lpstr>
      <vt:lpstr>Concourse</vt:lpstr>
      <vt:lpstr>Office Theme</vt:lpstr>
      <vt:lpstr>Negotiating - Techniques, Tactics, Gambits and Counter Gambits</vt:lpstr>
      <vt:lpstr>Let’s Start</vt:lpstr>
      <vt:lpstr>PowerPoint Presentation</vt:lpstr>
      <vt:lpstr>Let’s talk COURSE objectives How many EXAM questions…</vt:lpstr>
      <vt:lpstr>Technology is so cool… It doesn’t matter who</vt:lpstr>
      <vt:lpstr>You could be</vt:lpstr>
      <vt:lpstr>1) People are not tech</vt:lpstr>
      <vt:lpstr>PowerPoint Presentation</vt:lpstr>
      <vt:lpstr>2) Size matters</vt:lpstr>
      <vt:lpstr>PowerPoint Presentation</vt:lpstr>
      <vt:lpstr>If information</vt:lpstr>
      <vt:lpstr>It’s NOT about I…..</vt:lpstr>
      <vt:lpstr>Number of repetitions</vt:lpstr>
      <vt:lpstr>PowerPoint Presentation</vt:lpstr>
      <vt:lpstr>PowerPoint Presentation</vt:lpstr>
      <vt:lpstr>Clump up…</vt:lpstr>
      <vt:lpstr>The Foundation</vt:lpstr>
      <vt:lpstr>Buy it now  on Evil Bay &lt;$4.00</vt:lpstr>
      <vt:lpstr>Pg. 2 -How to get the most</vt:lpstr>
      <vt:lpstr>Third Person Teaching</vt:lpstr>
      <vt:lpstr>Pg. 2 - Two Sisters go into the kitchen at the same time</vt:lpstr>
      <vt:lpstr>How creative is your orange</vt:lpstr>
      <vt:lpstr>Pg. 2 – The Objective of a</vt:lpstr>
      <vt:lpstr>Who’s in control?</vt:lpstr>
      <vt:lpstr>The Quality of your Business</vt:lpstr>
      <vt:lpstr>1974 Robert Ringer</vt:lpstr>
      <vt:lpstr>$3.99 Free Shipping</vt:lpstr>
      <vt:lpstr>You’ve been trained…</vt:lpstr>
      <vt:lpstr>PowerPoint Presentation</vt:lpstr>
      <vt:lpstr>PowerPoint Presentation</vt:lpstr>
      <vt:lpstr>Get tough, or,  Get taken!</vt:lpstr>
      <vt:lpstr>Change the game!!!! Pg. 154</vt:lpstr>
      <vt:lpstr>How? Interests v. Position</vt:lpstr>
      <vt:lpstr>Interests?</vt:lpstr>
      <vt:lpstr>What’s Win-Win?</vt:lpstr>
      <vt:lpstr>The Negotiator’s</vt:lpstr>
      <vt:lpstr>7 Habits – Effective?</vt:lpstr>
      <vt:lpstr>First published</vt:lpstr>
      <vt:lpstr>WIKIPEDIA</vt:lpstr>
      <vt:lpstr>PowerPoint Presentation</vt:lpstr>
      <vt:lpstr>Pg. 2 - The fastest way to change someone’s paradigm</vt:lpstr>
      <vt:lpstr>The GOAL of a Negotiation?</vt:lpstr>
      <vt:lpstr>A man saw an ad – 1969 Classic Corvette – flawless condition.  $500.</vt:lpstr>
      <vt:lpstr>That actually happened</vt:lpstr>
      <vt:lpstr>Buy it Now – 50 Pence Lotus Esprit – sold in 5 minutes</vt:lpstr>
      <vt:lpstr>And the message is…</vt:lpstr>
      <vt:lpstr>You already know this 4 “Scenarios”</vt:lpstr>
      <vt:lpstr>It’s like a Puzzle (not too hard!)</vt:lpstr>
      <vt:lpstr>Pg. 4 - It’s a puzzle!</vt:lpstr>
      <vt:lpstr>Hippocrates 460-370 BC</vt:lpstr>
      <vt:lpstr>Marston DISC?</vt:lpstr>
      <vt:lpstr>Color Code?</vt:lpstr>
      <vt:lpstr>Myers-Briggs starts with how you gather  ENERGY?</vt:lpstr>
      <vt:lpstr>It’s your decade b/day</vt:lpstr>
      <vt:lpstr>If you got to pick</vt:lpstr>
      <vt:lpstr>Pg. 3 - “The most powerful interests are basic human needs.”</vt:lpstr>
      <vt:lpstr>What can we learn from</vt:lpstr>
      <vt:lpstr>What you call it?</vt:lpstr>
      <vt:lpstr>What you call it?</vt:lpstr>
      <vt:lpstr>PowerPoint Presentation</vt:lpstr>
      <vt:lpstr>PowerPoint Presentation</vt:lpstr>
      <vt:lpstr>What the heck?</vt:lpstr>
      <vt:lpstr>Be who you are!</vt:lpstr>
      <vt:lpstr>And the message is…</vt:lpstr>
      <vt:lpstr>You’ll get out of it…</vt:lpstr>
      <vt:lpstr>Suzy Becker</vt:lpstr>
      <vt:lpstr>PowerPoint Presentation</vt:lpstr>
      <vt:lpstr>Kids Wisdom</vt:lpstr>
      <vt:lpstr>Kissing</vt:lpstr>
      <vt:lpstr>PowerPoint Presentation</vt:lpstr>
      <vt:lpstr>How would you make a marriage work?</vt:lpstr>
      <vt:lpstr>PowerPoint Presentation</vt:lpstr>
      <vt:lpstr>PowerPoint Presentation</vt:lpstr>
      <vt:lpstr>Pg. 5 Bargaining Formats</vt:lpstr>
      <vt:lpstr>3 Friends go to dinner</vt:lpstr>
      <vt:lpstr>Pg. 5 - NLP - Modalities</vt:lpstr>
      <vt:lpstr>Frogs Into Princes</vt:lpstr>
      <vt:lpstr>CHANGE</vt:lpstr>
      <vt:lpstr>PowerPoint Presentation</vt:lpstr>
      <vt:lpstr>Pg. 5- State Elicitation</vt:lpstr>
      <vt:lpstr>Filters that impact what we hear…</vt:lpstr>
      <vt:lpstr>Saving Face</vt:lpstr>
      <vt:lpstr>Threats to our standing in the eyes of others are almost as powerful as those to OUR VERY SURVIVAL.</vt:lpstr>
      <vt:lpstr>2 References</vt:lpstr>
      <vt:lpstr>Clotaire Rapaille</vt:lpstr>
      <vt:lpstr>PowerPoint Presentation</vt:lpstr>
      <vt:lpstr>Filters that impact what we hear…</vt:lpstr>
      <vt:lpstr>You said, I heard…</vt:lpstr>
      <vt:lpstr>PowerPoint Presentation</vt:lpstr>
      <vt:lpstr>PowerPoint Presentation</vt:lpstr>
      <vt:lpstr>PowerPoint Presentation</vt:lpstr>
      <vt:lpstr>PowerPoint Presentation</vt:lpstr>
      <vt:lpstr>Let’s go to page 9</vt:lpstr>
      <vt:lpstr>PowerPoint Presentation</vt:lpstr>
      <vt:lpstr>4 largest populations</vt:lpstr>
      <vt:lpstr>Is it the tool?</vt:lpstr>
      <vt:lpstr>Number of repetitions</vt:lpstr>
      <vt:lpstr>A predictable need</vt:lpstr>
      <vt:lpstr>Deadlock Is there ever a time…?</vt:lpstr>
      <vt:lpstr>The Power of Place</vt:lpstr>
      <vt:lpstr>Camp David 1978</vt:lpstr>
      <vt:lpstr>Pay attention to the word choices!!!</vt:lpstr>
      <vt:lpstr>Tactics to break deadlock</vt:lpstr>
      <vt:lpstr>Tactics to Counter Deadlock</vt:lpstr>
      <vt:lpstr>Tactics to Counter Deadlock</vt:lpstr>
      <vt:lpstr>Last 3 – Bottom of pg. 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Jimmy Dague</dc:creator>
  <cp:lastModifiedBy>Agent Formula</cp:lastModifiedBy>
  <cp:revision>3</cp:revision>
  <dcterms:created xsi:type="dcterms:W3CDTF">2020-10-29T20:18:11Z</dcterms:created>
  <dcterms:modified xsi:type="dcterms:W3CDTF">2022-01-14T19:21:06Z</dcterms:modified>
</cp:coreProperties>
</file>