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30"/>
  </p:notesMasterIdLst>
  <p:handoutMasterIdLst>
    <p:handoutMasterId r:id="rId131"/>
  </p:handoutMasterIdLst>
  <p:sldIdLst>
    <p:sldId id="1151" r:id="rId3"/>
    <p:sldId id="1154" r:id="rId4"/>
    <p:sldId id="1155" r:id="rId5"/>
    <p:sldId id="1156" r:id="rId6"/>
    <p:sldId id="1316" r:id="rId7"/>
    <p:sldId id="1302" r:id="rId8"/>
    <p:sldId id="273" r:id="rId9"/>
    <p:sldId id="356" r:id="rId10"/>
    <p:sldId id="608" r:id="rId11"/>
    <p:sldId id="374" r:id="rId12"/>
    <p:sldId id="605" r:id="rId13"/>
    <p:sldId id="1157" r:id="rId14"/>
    <p:sldId id="1158" r:id="rId15"/>
    <p:sldId id="609" r:id="rId16"/>
    <p:sldId id="357" r:id="rId17"/>
    <p:sldId id="276" r:id="rId18"/>
    <p:sldId id="1312" r:id="rId19"/>
    <p:sldId id="361" r:id="rId20"/>
    <p:sldId id="1164" r:id="rId21"/>
    <p:sldId id="446" r:id="rId22"/>
    <p:sldId id="1159" r:id="rId23"/>
    <p:sldId id="1160" r:id="rId24"/>
    <p:sldId id="1306" r:id="rId25"/>
    <p:sldId id="1307" r:id="rId26"/>
    <p:sldId id="257" r:id="rId27"/>
    <p:sldId id="346" r:id="rId28"/>
    <p:sldId id="1161" r:id="rId29"/>
    <p:sldId id="1162" r:id="rId30"/>
    <p:sldId id="1163" r:id="rId31"/>
    <p:sldId id="1308" r:id="rId32"/>
    <p:sldId id="1172" r:id="rId33"/>
    <p:sldId id="1314" r:id="rId34"/>
    <p:sldId id="1173" r:id="rId35"/>
    <p:sldId id="1174" r:id="rId36"/>
    <p:sldId id="1315" r:id="rId37"/>
    <p:sldId id="615" r:id="rId38"/>
    <p:sldId id="616" r:id="rId39"/>
    <p:sldId id="1165" r:id="rId40"/>
    <p:sldId id="1309" r:id="rId41"/>
    <p:sldId id="1310" r:id="rId42"/>
    <p:sldId id="1313" r:id="rId43"/>
    <p:sldId id="1311" r:id="rId44"/>
    <p:sldId id="606" r:id="rId45"/>
    <p:sldId id="266" r:id="rId46"/>
    <p:sldId id="265" r:id="rId47"/>
    <p:sldId id="314" r:id="rId48"/>
    <p:sldId id="278" r:id="rId49"/>
    <p:sldId id="315" r:id="rId50"/>
    <p:sldId id="373" r:id="rId51"/>
    <p:sldId id="367" r:id="rId52"/>
    <p:sldId id="313" r:id="rId53"/>
    <p:sldId id="275" r:id="rId54"/>
    <p:sldId id="359" r:id="rId55"/>
    <p:sldId id="408" r:id="rId56"/>
    <p:sldId id="270" r:id="rId57"/>
    <p:sldId id="345" r:id="rId58"/>
    <p:sldId id="316" r:id="rId59"/>
    <p:sldId id="286" r:id="rId60"/>
    <p:sldId id="595" r:id="rId61"/>
    <p:sldId id="865" r:id="rId62"/>
    <p:sldId id="290" r:id="rId63"/>
    <p:sldId id="291" r:id="rId64"/>
    <p:sldId id="347" r:id="rId65"/>
    <p:sldId id="348" r:id="rId66"/>
    <p:sldId id="349" r:id="rId67"/>
    <p:sldId id="1152" r:id="rId68"/>
    <p:sldId id="358" r:id="rId69"/>
    <p:sldId id="319" r:id="rId70"/>
    <p:sldId id="411" r:id="rId71"/>
    <p:sldId id="331" r:id="rId72"/>
    <p:sldId id="428" r:id="rId73"/>
    <p:sldId id="469" r:id="rId74"/>
    <p:sldId id="429" r:id="rId75"/>
    <p:sldId id="470" r:id="rId76"/>
    <p:sldId id="620" r:id="rId77"/>
    <p:sldId id="589" r:id="rId78"/>
    <p:sldId id="1167" r:id="rId79"/>
    <p:sldId id="1168" r:id="rId80"/>
    <p:sldId id="1169" r:id="rId81"/>
    <p:sldId id="1171" r:id="rId82"/>
    <p:sldId id="636" r:id="rId83"/>
    <p:sldId id="597" r:id="rId84"/>
    <p:sldId id="601" r:id="rId85"/>
    <p:sldId id="599" r:id="rId86"/>
    <p:sldId id="598" r:id="rId87"/>
    <p:sldId id="600" r:id="rId88"/>
    <p:sldId id="318" r:id="rId89"/>
    <p:sldId id="377" r:id="rId90"/>
    <p:sldId id="372" r:id="rId91"/>
    <p:sldId id="338" r:id="rId92"/>
    <p:sldId id="404" r:id="rId93"/>
    <p:sldId id="368" r:id="rId94"/>
    <p:sldId id="365" r:id="rId95"/>
    <p:sldId id="366" r:id="rId96"/>
    <p:sldId id="622" r:id="rId97"/>
    <p:sldId id="1303" r:id="rId98"/>
    <p:sldId id="1304" r:id="rId99"/>
    <p:sldId id="1305" r:id="rId100"/>
    <p:sldId id="325" r:id="rId101"/>
    <p:sldId id="339" r:id="rId102"/>
    <p:sldId id="320" r:id="rId103"/>
    <p:sldId id="324" r:id="rId104"/>
    <p:sldId id="303" r:id="rId105"/>
    <p:sldId id="644" r:id="rId106"/>
    <p:sldId id="643" r:id="rId107"/>
    <p:sldId id="298" r:id="rId108"/>
    <p:sldId id="299" r:id="rId109"/>
    <p:sldId id="406" r:id="rId110"/>
    <p:sldId id="468" r:id="rId111"/>
    <p:sldId id="456" r:id="rId112"/>
    <p:sldId id="457" r:id="rId113"/>
    <p:sldId id="258" r:id="rId114"/>
    <p:sldId id="301" r:id="rId115"/>
    <p:sldId id="259" r:id="rId116"/>
    <p:sldId id="458" r:id="rId117"/>
    <p:sldId id="300" r:id="rId118"/>
    <p:sldId id="302" r:id="rId119"/>
    <p:sldId id="459" r:id="rId120"/>
    <p:sldId id="460" r:id="rId121"/>
    <p:sldId id="461" r:id="rId122"/>
    <p:sldId id="462" r:id="rId123"/>
    <p:sldId id="463" r:id="rId124"/>
    <p:sldId id="375" r:id="rId125"/>
    <p:sldId id="596" r:id="rId126"/>
    <p:sldId id="427" r:id="rId127"/>
    <p:sldId id="401" r:id="rId128"/>
    <p:sldId id="632" r:id="rId1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6A76634-6D8A-412A-8AC7-60765D8C8C63}">
          <p14:sldIdLst>
            <p14:sldId id="1151"/>
            <p14:sldId id="1154"/>
            <p14:sldId id="1155"/>
            <p14:sldId id="1156"/>
          </p14:sldIdLst>
        </p14:section>
        <p14:section name="Untitled Section" id="{AC1F8C23-8CAA-447A-8DC5-5EF17F66FD83}">
          <p14:sldIdLst>
            <p14:sldId id="1316"/>
            <p14:sldId id="1302"/>
            <p14:sldId id="273"/>
            <p14:sldId id="356"/>
            <p14:sldId id="608"/>
            <p14:sldId id="374"/>
            <p14:sldId id="605"/>
            <p14:sldId id="1157"/>
            <p14:sldId id="1158"/>
            <p14:sldId id="609"/>
            <p14:sldId id="357"/>
            <p14:sldId id="276"/>
            <p14:sldId id="1312"/>
            <p14:sldId id="361"/>
            <p14:sldId id="1164"/>
            <p14:sldId id="446"/>
            <p14:sldId id="1159"/>
            <p14:sldId id="1160"/>
            <p14:sldId id="1306"/>
            <p14:sldId id="1307"/>
            <p14:sldId id="257"/>
            <p14:sldId id="346"/>
            <p14:sldId id="1161"/>
            <p14:sldId id="1162"/>
            <p14:sldId id="1163"/>
            <p14:sldId id="1308"/>
            <p14:sldId id="1172"/>
            <p14:sldId id="1314"/>
            <p14:sldId id="1173"/>
            <p14:sldId id="1174"/>
            <p14:sldId id="1315"/>
            <p14:sldId id="615"/>
            <p14:sldId id="616"/>
            <p14:sldId id="1165"/>
            <p14:sldId id="1309"/>
            <p14:sldId id="1310"/>
            <p14:sldId id="1313"/>
            <p14:sldId id="1311"/>
            <p14:sldId id="606"/>
            <p14:sldId id="266"/>
            <p14:sldId id="265"/>
            <p14:sldId id="314"/>
            <p14:sldId id="278"/>
            <p14:sldId id="315"/>
            <p14:sldId id="373"/>
            <p14:sldId id="367"/>
            <p14:sldId id="313"/>
            <p14:sldId id="275"/>
            <p14:sldId id="359"/>
            <p14:sldId id="408"/>
            <p14:sldId id="270"/>
            <p14:sldId id="345"/>
            <p14:sldId id="316"/>
            <p14:sldId id="286"/>
            <p14:sldId id="595"/>
            <p14:sldId id="865"/>
            <p14:sldId id="290"/>
            <p14:sldId id="291"/>
            <p14:sldId id="347"/>
            <p14:sldId id="348"/>
            <p14:sldId id="349"/>
            <p14:sldId id="1152"/>
            <p14:sldId id="358"/>
            <p14:sldId id="319"/>
            <p14:sldId id="411"/>
            <p14:sldId id="331"/>
            <p14:sldId id="428"/>
            <p14:sldId id="469"/>
            <p14:sldId id="429"/>
            <p14:sldId id="470"/>
            <p14:sldId id="620"/>
            <p14:sldId id="589"/>
            <p14:sldId id="1167"/>
            <p14:sldId id="1168"/>
            <p14:sldId id="1169"/>
            <p14:sldId id="1171"/>
            <p14:sldId id="636"/>
            <p14:sldId id="597"/>
            <p14:sldId id="601"/>
            <p14:sldId id="599"/>
            <p14:sldId id="598"/>
            <p14:sldId id="600"/>
            <p14:sldId id="318"/>
            <p14:sldId id="377"/>
            <p14:sldId id="372"/>
            <p14:sldId id="338"/>
            <p14:sldId id="404"/>
            <p14:sldId id="368"/>
            <p14:sldId id="365"/>
            <p14:sldId id="366"/>
            <p14:sldId id="622"/>
            <p14:sldId id="1303"/>
            <p14:sldId id="1304"/>
            <p14:sldId id="1305"/>
            <p14:sldId id="325"/>
            <p14:sldId id="339"/>
            <p14:sldId id="320"/>
            <p14:sldId id="324"/>
            <p14:sldId id="303"/>
            <p14:sldId id="644"/>
            <p14:sldId id="643"/>
            <p14:sldId id="298"/>
            <p14:sldId id="299"/>
            <p14:sldId id="406"/>
            <p14:sldId id="468"/>
            <p14:sldId id="456"/>
            <p14:sldId id="457"/>
            <p14:sldId id="258"/>
            <p14:sldId id="301"/>
            <p14:sldId id="259"/>
            <p14:sldId id="458"/>
            <p14:sldId id="300"/>
            <p14:sldId id="302"/>
            <p14:sldId id="459"/>
            <p14:sldId id="460"/>
            <p14:sldId id="461"/>
            <p14:sldId id="462"/>
            <p14:sldId id="463"/>
            <p14:sldId id="375"/>
            <p14:sldId id="596"/>
            <p14:sldId id="427"/>
            <p14:sldId id="401"/>
            <p14:sldId id="63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my Dague" initials="JD" lastIdx="1" clrIdx="0">
    <p:extLst>
      <p:ext uri="{19B8F6BF-5375-455C-9EA6-DF929625EA0E}">
        <p15:presenceInfo xmlns:p15="http://schemas.microsoft.com/office/powerpoint/2012/main" userId="58d5b505986860d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9D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0"/>
    <p:restoredTop sz="94640"/>
  </p:normalViewPr>
  <p:slideViewPr>
    <p:cSldViewPr>
      <p:cViewPr varScale="1">
        <p:scale>
          <a:sx n="107" d="100"/>
          <a:sy n="107" d="100"/>
        </p:scale>
        <p:origin x="1760" y="160"/>
      </p:cViewPr>
      <p:guideLst>
        <p:guide orient="horz" pos="2160"/>
        <p:guide pos="2880"/>
      </p:guideLst>
    </p:cSldViewPr>
  </p:slideViewPr>
  <p:notesTextViewPr>
    <p:cViewPr>
      <p:scale>
        <a:sx n="3" d="2"/>
        <a:sy n="3" d="2"/>
      </p:scale>
      <p:origin x="0" y="0"/>
    </p:cViewPr>
  </p:notesTextViewPr>
  <p:sorterViewPr>
    <p:cViewPr varScale="1">
      <p:scale>
        <a:sx n="1" d="1"/>
        <a:sy n="1" d="1"/>
      </p:scale>
      <p:origin x="0" y="-172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viewProps" Target="view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notesMaster" Target="notesMasters/notesMaster1.xml"/><Relationship Id="rId135"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handoutMaster" Target="handoutMasters/handoutMaster1.xml"/><Relationship Id="rId136"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commentAuthors" Target="commentAuthor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1-12T22:03:23.347" idx="1">
    <p:pos x="3153" y="3527"/>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E61007D8-B98E-4213-9828-52E07ED8CCA6}" type="datetimeFigureOut">
              <a:rPr lang="en-US" smtClean="0"/>
              <a:t>1/17/23</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18407415-BB5F-43A1-8A51-D99D4F75C126}" type="slidenum">
              <a:rPr lang="en-US" smtClean="0"/>
              <a:t>‹#›</a:t>
            </a:fld>
            <a:endParaRPr lang="en-US"/>
          </a:p>
        </p:txBody>
      </p:sp>
    </p:spTree>
    <p:extLst>
      <p:ext uri="{BB962C8B-B14F-4D97-AF65-F5344CB8AC3E}">
        <p14:creationId xmlns:p14="http://schemas.microsoft.com/office/powerpoint/2010/main" val="26849354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1-05-10T04:21:15.44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4339 6332 0,'18'0'110,"-1"0"-95,1 0-15,35 0 32,0 0-17,17 0 1,-17 0-16,18 0 16,17 0-1,-17 18 1,-36-18-16,0 0 15,18 0 1,0 0 0,35 0-1,-17 0 1,-18 0 0,35 18-1,0-18 1,-35 0 15,18 0-15,-54 0-1,-17 17-15,335 1 16,-282-18 0,0 0-1,35 0 1,-35 0-1,36 0 1,-37 0 0,-34 0-16,53 0 15,-18 0 1,-18 0 0,53 0-1,-35 0 1,-18 0-1,18 18 17,-35-18-32,52 0 15,-17 0 1,0 0 0,35 0-1,-35 0 1,18 0-1,-1 0 1,71 0 0,-52 0-1,-19 0 1,36 0 0,-35 0-1,-1 0 1,18 0 15,18 0-15,-71 0-1,1 0 1,-19 0 0,1 0-1,0 0 1,17-18-1,-17 18 267,-1 0-282,19 0 15,16 0-15,72 0 16,17 0 0,-35 0-1,53 0 1,-54 0 15,-16 0-31,-19 18 31,36-1-15,-35-17 0,-1 0-1,36 0 1,-53 18-1,17-18 1,-17 0 0,36 0-1,-37 0 1,1 0 0,18 0-1,-36 0-15,36 0 16,-1 0-1,-17 0 17,0 0-17,-18 0 1,-17 0 0,17 0-1,-17 0-15,0 0 16,-1 0 281,19 0-297,52 0 15,0 0 1,-18 0-16,19 0 16,17 0-1,-18 0 1,-18 0-1,-17 0 1,18 0 0,17 0-16,-18 0 31,72 0-15,-72 0-1,36 0 1,-53 0-1,-35 0-15,70 17 16,-35-17 0,17 18-1,36-18 1,0 18 0,-36-1-1,36-17 16,-53 0-31,0 0 32,0 0-17,18 18 1,-1-18 0,-17 0-1,-35 0 1,35 0-1,-36 0 1,19 0 0,-19 0 265,-17-18-265,35 1-16,-17-1 15,0 18-15,52-35 16,-17 0-1,18 17 17,-54-17-17,19 35 1,-36-18 0,17 18 46,1 0-31,0 0 47</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1-05-10T04:21:22.619"/>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12965 6350 0,'17'0'78,"1"0"-62,-1 0-1,1 0 1,0 0-16,-18-18 15,35 18 1,0 0 0,18 0-1,0 0 1,-18 0 0,18 0-1,-35 0-15,17 0 16,1 0-1,-1 0 1,18 0 15,-18 0-15,18 0 0,-18 0-1,-17 0-15,35 0 16,-18 0-1,18 0 1,18 0 0,-19 0-1,1 0 1,0 0 0,18 0-1,-18 0 1,-18 0-1,36 0 17,-19 0-17,1 0 1,-17 0 0,52 0-1,-18 0 1,-17 0-1,53 0 1,-53 0 0,0 0-1,18 0 1,34 0 0,-34 0-1,17-17 1,0 17 15,-35 0-15,-17 0-1,-1 0 1,35 0 0,-17-18-1,0 18 1,0 0-1,-35 0 1,-1 0 312,1 0-328,0 0 0,35 0 16,17 0-1,-17 0 1,18 0 0,-36 0-1,35 0 1,1 0 0,-18 0-1,70 18 1,-52-18-1,-18 0 1,70 0 0,36 0-1,-53 0 1,17 0 0,19 0-1,-54 0 1,-18 0-1,-17 0 1,-35 0 0,-1 0-1,19 0 1,-19 0 0,1 0 296,0 0-296,-1 0-16,19 0 15,34 0 1,-35 0-16,36 0 16,17 0-1,18 17 1,35 1-1,-70-18 17,-1 0-32,18 0 31,54 0-15,-54 0-1,0 0 1,53 0-1,-53 0 1,0 0 0,36 18-1,-54-18 1,-17 0 0,0 0-1,35 0 1,-52 0-1,-19 0 17,1 0-17,0 0 1,-1 0 234,36 0-234,-35 0-1,70 0 1,-17 0-1,-1 0 1,1 0 0,-36 0-16,36 0 15,-19 0 1,-16 0 0,17 0-1,0 0 1,-18 0-1,0 0 17,-17 0-32,17 0 15,-17 0 95,-1 0-95,1 0 1,0 0 15,-1 0-15,1 0-1,0 0 17,-1 0-1,1 0 31,-1 0-46</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95855" units="1/cm"/>
          <inkml:channelProperty channel="T" name="resolution" value="1" units="1/dev"/>
        </inkml:channelProperties>
      </inkml:inkSource>
      <inkml:timestamp xml:id="ts0" timeString="2021-05-10T04:21:28.850"/>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3422 6967 0,'18'0'93,"17"0"-77,-18 0 0,1 0-16,35 0 15,18 0 1,-1 18 0,54 0-1,-54-18 1,-17 0-1,53 0 1,-71 0 0,71 0-1,0 0 1,-36 0 0,36 0-1,0 0 1,-35 0-1,52 0 1,-70 0 0,0 0-1,0 0 1,53 17 0,-18-17-1,-18 0 1,-17 18-1,-17-18 1,17 18-16,17-18 31,54 17-15,-54-17 0,1 0-1,-1 18 1,18-1-1,54-17 1,-37 0 0,37 0-1,34 0 1,-70 0 0,-36 0-1,36 0 1,18 0-1,-54 0 1,-17 0 15,-18 0-15,1 0-16,-19 0 16,19 0-1,-19 0 1,18 0-1,1 0 1,-19 0 0,19 0-1,-19 0 1,1-17 15,17 17 219,0-18-250,54 18 16,-36 0-1,35 0 1,-18 0 0,1 0-1,-18 0 17,0 0-17,-18 0-15,18 0 16,0 0-1,0 0 1,35 0 0,-17 0-1,-1 0 1,18 0 0,18 0-1,-35 0 1,17 0-1,35 0 17,-17 0-17,-35 0 1,-18 0 0,70 0-1,-70 0 1,0 0-1,0 0 1,-18 0 0,0 0-1,-17 0 251,0-17-250,35 17-16,52-18 15,37 0 1,-19 1-1,-35 17 1,0-18 0,-17 18-1,-53 0 1,35 0 0,17 0-1,1 0 1,34 0-1,-34 0 1,0 0 0,-19 0-1,1 0 1,0 0 0,0 0-1,18 0 1,-1 0-1,-34 0 1,-1 0 0,-17 0-1,-1 0 1,1 0 0,-1 0 234,1 0-235,17 0 1,54-18-1,-37 18 1,54-17 0,-88 17-16,70 0 15,-35 0 1,18 0 0,-36 0-16,0 0 15,-17 0 1,17 0-1,-17 0 1,-1 0 62,1 0-47,0 0 1,-1 0-17,1 0 17,0 0-17,-1 0 16,1 0-31,-1 0 16,1 0 15,0 0-15,17 0 0,-17 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7C3CF28-E2D6-4C51-955C-45A7CC91D9FC}" type="datetimeFigureOut">
              <a:rPr lang="en-US" smtClean="0"/>
              <a:t>1/17/23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4B0B8A0-22C7-4A57-9A89-D8C448B6D424}" type="slidenum">
              <a:rPr lang="en-US" smtClean="0"/>
              <a:t>‹#›</a:t>
            </a:fld>
            <a:endParaRPr lang="en-US"/>
          </a:p>
        </p:txBody>
      </p:sp>
    </p:spTree>
    <p:extLst>
      <p:ext uri="{BB962C8B-B14F-4D97-AF65-F5344CB8AC3E}">
        <p14:creationId xmlns:p14="http://schemas.microsoft.com/office/powerpoint/2010/main" val="698386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4B0B8A0-22C7-4A57-9A89-D8C448B6D424}" type="slidenum">
              <a:rPr lang="en-US" smtClean="0"/>
              <a:t>20</a:t>
            </a:fld>
            <a:endParaRPr lang="en-US"/>
          </a:p>
        </p:txBody>
      </p:sp>
    </p:spTree>
    <p:extLst>
      <p:ext uri="{BB962C8B-B14F-4D97-AF65-F5344CB8AC3E}">
        <p14:creationId xmlns:p14="http://schemas.microsoft.com/office/powerpoint/2010/main" val="373067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4B0B8A0-22C7-4A57-9A89-D8C448B6D424}" type="slidenum">
              <a:rPr lang="en-US" smtClean="0"/>
              <a:t>29</a:t>
            </a:fld>
            <a:endParaRPr lang="en-US"/>
          </a:p>
        </p:txBody>
      </p:sp>
    </p:spTree>
    <p:extLst>
      <p:ext uri="{BB962C8B-B14F-4D97-AF65-F5344CB8AC3E}">
        <p14:creationId xmlns:p14="http://schemas.microsoft.com/office/powerpoint/2010/main" val="25798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4B0B8A0-22C7-4A57-9A89-D8C448B6D424}" type="slidenum">
              <a:rPr lang="en-US" smtClean="0"/>
              <a:t>39</a:t>
            </a:fld>
            <a:endParaRPr lang="en-US"/>
          </a:p>
        </p:txBody>
      </p:sp>
    </p:spTree>
    <p:extLst>
      <p:ext uri="{BB962C8B-B14F-4D97-AF65-F5344CB8AC3E}">
        <p14:creationId xmlns:p14="http://schemas.microsoft.com/office/powerpoint/2010/main" val="106585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4B0B8A0-22C7-4A57-9A89-D8C448B6D424}" type="slidenum">
              <a:rPr lang="en-US" smtClean="0"/>
              <a:t>40</a:t>
            </a:fld>
            <a:endParaRPr lang="en-US"/>
          </a:p>
        </p:txBody>
      </p:sp>
    </p:spTree>
    <p:extLst>
      <p:ext uri="{BB962C8B-B14F-4D97-AF65-F5344CB8AC3E}">
        <p14:creationId xmlns:p14="http://schemas.microsoft.com/office/powerpoint/2010/main" val="4096331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57066" indent="-291179">
              <a:defRPr>
                <a:solidFill>
                  <a:schemeClr val="tx1"/>
                </a:solidFill>
                <a:latin typeface="Verdana" pitchFamily="34" charset="0"/>
              </a:defRPr>
            </a:lvl2pPr>
            <a:lvl3pPr marL="1164717" indent="-232943">
              <a:defRPr>
                <a:solidFill>
                  <a:schemeClr val="tx1"/>
                </a:solidFill>
                <a:latin typeface="Verdana" pitchFamily="34" charset="0"/>
              </a:defRPr>
            </a:lvl3pPr>
            <a:lvl4pPr marL="1630604" indent="-232943">
              <a:defRPr>
                <a:solidFill>
                  <a:schemeClr val="tx1"/>
                </a:solidFill>
                <a:latin typeface="Verdana" pitchFamily="34" charset="0"/>
              </a:defRPr>
            </a:lvl4pPr>
            <a:lvl5pPr marL="2096491" indent="-232943">
              <a:defRPr>
                <a:solidFill>
                  <a:schemeClr val="tx1"/>
                </a:solidFill>
                <a:latin typeface="Verdana" pitchFamily="34" charset="0"/>
              </a:defRPr>
            </a:lvl5pPr>
            <a:lvl6pPr marL="2562377" indent="-232943" fontAlgn="base">
              <a:spcBef>
                <a:spcPct val="0"/>
              </a:spcBef>
              <a:spcAft>
                <a:spcPct val="0"/>
              </a:spcAft>
              <a:defRPr>
                <a:solidFill>
                  <a:schemeClr val="tx1"/>
                </a:solidFill>
                <a:latin typeface="Verdana" pitchFamily="34" charset="0"/>
              </a:defRPr>
            </a:lvl6pPr>
            <a:lvl7pPr marL="3028264" indent="-232943" fontAlgn="base">
              <a:spcBef>
                <a:spcPct val="0"/>
              </a:spcBef>
              <a:spcAft>
                <a:spcPct val="0"/>
              </a:spcAft>
              <a:defRPr>
                <a:solidFill>
                  <a:schemeClr val="tx1"/>
                </a:solidFill>
                <a:latin typeface="Verdana" pitchFamily="34" charset="0"/>
              </a:defRPr>
            </a:lvl7pPr>
            <a:lvl8pPr marL="3494151" indent="-232943" fontAlgn="base">
              <a:spcBef>
                <a:spcPct val="0"/>
              </a:spcBef>
              <a:spcAft>
                <a:spcPct val="0"/>
              </a:spcAft>
              <a:defRPr>
                <a:solidFill>
                  <a:schemeClr val="tx1"/>
                </a:solidFill>
                <a:latin typeface="Verdana" pitchFamily="34" charset="0"/>
              </a:defRPr>
            </a:lvl8pPr>
            <a:lvl9pPr marL="3960038" indent="-232943" fontAlgn="base">
              <a:spcBef>
                <a:spcPct val="0"/>
              </a:spcBef>
              <a:spcAft>
                <a:spcPct val="0"/>
              </a:spcAft>
              <a:defRPr>
                <a:solidFill>
                  <a:schemeClr val="tx1"/>
                </a:solidFill>
                <a:latin typeface="Verdana" pitchFamily="34" charset="0"/>
              </a:defRPr>
            </a:lvl9pPr>
          </a:lstStyle>
          <a:p>
            <a:pPr fontAlgn="base">
              <a:spcBef>
                <a:spcPct val="0"/>
              </a:spcBef>
              <a:spcAft>
                <a:spcPct val="0"/>
              </a:spcAft>
            </a:pPr>
            <a:fld id="{C775275C-0594-42E4-81A7-88CB187E69EC}" type="slidenum">
              <a:rPr lang="en-US" altLang="en-US">
                <a:latin typeface="Calibri" pitchFamily="34" charset="0"/>
              </a:rPr>
              <a:pPr fontAlgn="base">
                <a:spcBef>
                  <a:spcPct val="0"/>
                </a:spcBef>
                <a:spcAft>
                  <a:spcPct val="0"/>
                </a:spcAft>
              </a:pPr>
              <a:t>90</a:t>
            </a:fld>
            <a:endParaRPr lang="en-US" altLang="en-US">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57066" indent="-291179">
              <a:defRPr>
                <a:solidFill>
                  <a:schemeClr val="tx1"/>
                </a:solidFill>
                <a:latin typeface="Verdana" pitchFamily="34" charset="0"/>
              </a:defRPr>
            </a:lvl2pPr>
            <a:lvl3pPr marL="1164717" indent="-232943">
              <a:defRPr>
                <a:solidFill>
                  <a:schemeClr val="tx1"/>
                </a:solidFill>
                <a:latin typeface="Verdana" pitchFamily="34" charset="0"/>
              </a:defRPr>
            </a:lvl3pPr>
            <a:lvl4pPr marL="1630604" indent="-232943">
              <a:defRPr>
                <a:solidFill>
                  <a:schemeClr val="tx1"/>
                </a:solidFill>
                <a:latin typeface="Verdana" pitchFamily="34" charset="0"/>
              </a:defRPr>
            </a:lvl4pPr>
            <a:lvl5pPr marL="2096491" indent="-232943">
              <a:defRPr>
                <a:solidFill>
                  <a:schemeClr val="tx1"/>
                </a:solidFill>
                <a:latin typeface="Verdana" pitchFamily="34" charset="0"/>
              </a:defRPr>
            </a:lvl5pPr>
            <a:lvl6pPr marL="2562377" indent="-232943" fontAlgn="base">
              <a:spcBef>
                <a:spcPct val="0"/>
              </a:spcBef>
              <a:spcAft>
                <a:spcPct val="0"/>
              </a:spcAft>
              <a:defRPr>
                <a:solidFill>
                  <a:schemeClr val="tx1"/>
                </a:solidFill>
                <a:latin typeface="Verdana" pitchFamily="34" charset="0"/>
              </a:defRPr>
            </a:lvl6pPr>
            <a:lvl7pPr marL="3028264" indent="-232943" fontAlgn="base">
              <a:spcBef>
                <a:spcPct val="0"/>
              </a:spcBef>
              <a:spcAft>
                <a:spcPct val="0"/>
              </a:spcAft>
              <a:defRPr>
                <a:solidFill>
                  <a:schemeClr val="tx1"/>
                </a:solidFill>
                <a:latin typeface="Verdana" pitchFamily="34" charset="0"/>
              </a:defRPr>
            </a:lvl7pPr>
            <a:lvl8pPr marL="3494151" indent="-232943" fontAlgn="base">
              <a:spcBef>
                <a:spcPct val="0"/>
              </a:spcBef>
              <a:spcAft>
                <a:spcPct val="0"/>
              </a:spcAft>
              <a:defRPr>
                <a:solidFill>
                  <a:schemeClr val="tx1"/>
                </a:solidFill>
                <a:latin typeface="Verdana" pitchFamily="34" charset="0"/>
              </a:defRPr>
            </a:lvl8pPr>
            <a:lvl9pPr marL="3960038" indent="-232943" fontAlgn="base">
              <a:spcBef>
                <a:spcPct val="0"/>
              </a:spcBef>
              <a:spcAft>
                <a:spcPct val="0"/>
              </a:spcAft>
              <a:defRPr>
                <a:solidFill>
                  <a:schemeClr val="tx1"/>
                </a:solidFill>
                <a:latin typeface="Verdana" pitchFamily="34" charset="0"/>
              </a:defRPr>
            </a:lvl9pPr>
          </a:lstStyle>
          <a:p>
            <a:pPr fontAlgn="base">
              <a:spcBef>
                <a:spcPct val="0"/>
              </a:spcBef>
              <a:spcAft>
                <a:spcPct val="0"/>
              </a:spcAft>
            </a:pPr>
            <a:fld id="{C775275C-0594-42E4-81A7-88CB187E69EC}" type="slidenum">
              <a:rPr lang="en-US" altLang="en-US">
                <a:latin typeface="Calibri" pitchFamily="34" charset="0"/>
              </a:rPr>
              <a:pPr fontAlgn="base">
                <a:spcBef>
                  <a:spcPct val="0"/>
                </a:spcBef>
                <a:spcAft>
                  <a:spcPct val="0"/>
                </a:spcAft>
              </a:pPr>
              <a:t>91</a:t>
            </a:fld>
            <a:endParaRPr lang="en-US" altLang="en-US">
              <a:latin typeface="Calibri" pitchFamily="34" charset="0"/>
            </a:endParaRPr>
          </a:p>
        </p:txBody>
      </p:sp>
    </p:spTree>
    <p:extLst>
      <p:ext uri="{BB962C8B-B14F-4D97-AF65-F5344CB8AC3E}">
        <p14:creationId xmlns:p14="http://schemas.microsoft.com/office/powerpoint/2010/main" val="394518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57066" indent="-291179">
              <a:defRPr>
                <a:solidFill>
                  <a:schemeClr val="tx1"/>
                </a:solidFill>
                <a:latin typeface="Verdana" pitchFamily="34" charset="0"/>
              </a:defRPr>
            </a:lvl2pPr>
            <a:lvl3pPr marL="1164717" indent="-232943">
              <a:defRPr>
                <a:solidFill>
                  <a:schemeClr val="tx1"/>
                </a:solidFill>
                <a:latin typeface="Verdana" pitchFamily="34" charset="0"/>
              </a:defRPr>
            </a:lvl3pPr>
            <a:lvl4pPr marL="1630604" indent="-232943">
              <a:defRPr>
                <a:solidFill>
                  <a:schemeClr val="tx1"/>
                </a:solidFill>
                <a:latin typeface="Verdana" pitchFamily="34" charset="0"/>
              </a:defRPr>
            </a:lvl4pPr>
            <a:lvl5pPr marL="2096491" indent="-232943">
              <a:defRPr>
                <a:solidFill>
                  <a:schemeClr val="tx1"/>
                </a:solidFill>
                <a:latin typeface="Verdana" pitchFamily="34" charset="0"/>
              </a:defRPr>
            </a:lvl5pPr>
            <a:lvl6pPr marL="2562377" indent="-232943" fontAlgn="base">
              <a:spcBef>
                <a:spcPct val="0"/>
              </a:spcBef>
              <a:spcAft>
                <a:spcPct val="0"/>
              </a:spcAft>
              <a:defRPr>
                <a:solidFill>
                  <a:schemeClr val="tx1"/>
                </a:solidFill>
                <a:latin typeface="Verdana" pitchFamily="34" charset="0"/>
              </a:defRPr>
            </a:lvl6pPr>
            <a:lvl7pPr marL="3028264" indent="-232943" fontAlgn="base">
              <a:spcBef>
                <a:spcPct val="0"/>
              </a:spcBef>
              <a:spcAft>
                <a:spcPct val="0"/>
              </a:spcAft>
              <a:defRPr>
                <a:solidFill>
                  <a:schemeClr val="tx1"/>
                </a:solidFill>
                <a:latin typeface="Verdana" pitchFamily="34" charset="0"/>
              </a:defRPr>
            </a:lvl7pPr>
            <a:lvl8pPr marL="3494151" indent="-232943" fontAlgn="base">
              <a:spcBef>
                <a:spcPct val="0"/>
              </a:spcBef>
              <a:spcAft>
                <a:spcPct val="0"/>
              </a:spcAft>
              <a:defRPr>
                <a:solidFill>
                  <a:schemeClr val="tx1"/>
                </a:solidFill>
                <a:latin typeface="Verdana" pitchFamily="34" charset="0"/>
              </a:defRPr>
            </a:lvl8pPr>
            <a:lvl9pPr marL="3960038" indent="-232943" fontAlgn="base">
              <a:spcBef>
                <a:spcPct val="0"/>
              </a:spcBef>
              <a:spcAft>
                <a:spcPct val="0"/>
              </a:spcAft>
              <a:defRPr>
                <a:solidFill>
                  <a:schemeClr val="tx1"/>
                </a:solidFill>
                <a:latin typeface="Verdana" pitchFamily="34" charset="0"/>
              </a:defRPr>
            </a:lvl9pPr>
          </a:lstStyle>
          <a:p>
            <a:pPr fontAlgn="base">
              <a:spcBef>
                <a:spcPct val="0"/>
              </a:spcBef>
              <a:spcAft>
                <a:spcPct val="0"/>
              </a:spcAft>
            </a:pPr>
            <a:fld id="{C775275C-0594-42E4-81A7-88CB187E69EC}" type="slidenum">
              <a:rPr lang="en-US" altLang="en-US">
                <a:latin typeface="Calibri" pitchFamily="34" charset="0"/>
              </a:rPr>
              <a:pPr fontAlgn="base">
                <a:spcBef>
                  <a:spcPct val="0"/>
                </a:spcBef>
                <a:spcAft>
                  <a:spcPct val="0"/>
                </a:spcAft>
              </a:pPr>
              <a:t>100</a:t>
            </a:fld>
            <a:endParaRPr lang="en-US" altLang="en-US">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2133486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4015615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1731845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3" name="Title 2"/>
          <p:cNvSpPr>
            <a:spLocks noGrp="1"/>
          </p:cNvSpPr>
          <p:nvPr>
            <p:ph type="title"/>
          </p:nvPr>
        </p:nvSpPr>
        <p:spPr>
          <a:xfrm>
            <a:off x="228600" y="152400"/>
            <a:ext cx="8686800" cy="1265238"/>
          </a:xfrm>
          <a:solidFill>
            <a:srgbClr val="0084B5"/>
          </a:solidFill>
          <a:scene3d>
            <a:camera prst="orthographicFront"/>
            <a:lightRig rig="threePt" dir="t"/>
          </a:scene3d>
          <a:sp3d>
            <a:bevelT prst="angle"/>
          </a:sp3d>
        </p:spPr>
        <p:txBody>
          <a:bodyPr/>
          <a:lstStyle>
            <a:lvl1pPr>
              <a:defRPr sz="6000" b="1">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457200" y="1524000"/>
            <a:ext cx="8229600" cy="4495800"/>
          </a:xfrm>
          <a:solidFill>
            <a:schemeClr val="bg1"/>
          </a:solidFill>
          <a:scene3d>
            <a:camera prst="orthographicFront"/>
            <a:lightRig rig="threePt" dir="t"/>
          </a:scene3d>
          <a:sp3d>
            <a:bevelT prst="angle"/>
          </a:sp3d>
        </p:spPr>
        <p:txBody>
          <a:bodyPr/>
          <a:lstStyle>
            <a:lvl1pPr>
              <a:buClr>
                <a:srgbClr val="0084B5"/>
              </a:buClr>
              <a:buFont typeface="Webdings" pitchFamily="18" charset="2"/>
              <a:buChar char="&lt;"/>
              <a:defRPr/>
            </a:lvl1pPr>
            <a:lvl2pPr>
              <a:buClr>
                <a:srgbClr val="009454"/>
              </a:buClr>
              <a:buFont typeface="Wingdings" pitchFamily="2" charset="2"/>
              <a:buChar char="§"/>
              <a:defRPr/>
            </a:lvl2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255306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6629400" y="6172200"/>
            <a:ext cx="1905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fontAlgn="auto" hangingPunct="1">
              <a:spcBef>
                <a:spcPts val="0"/>
              </a:spcBef>
              <a:spcAft>
                <a:spcPts val="0"/>
              </a:spcAft>
              <a:defRPr/>
            </a:pPr>
            <a:r>
              <a:rPr lang="en-US" altLang="en-US" sz="1400" b="1">
                <a:solidFill>
                  <a:schemeClr val="bg1"/>
                </a:solidFill>
              </a:rPr>
              <a:t>Slide 1-</a:t>
            </a:r>
            <a:fld id="{E931C9F3-F750-4333-97B0-DC0233EA7352}" type="slidenum">
              <a:rPr lang="en-US" altLang="en-US" sz="1400" b="1" smtClean="0">
                <a:solidFill>
                  <a:schemeClr val="bg1"/>
                </a:solidFill>
              </a:rPr>
              <a:pPr algn="r" eaLnBrk="1" fontAlgn="auto" hangingPunct="1">
                <a:spcBef>
                  <a:spcPts val="0"/>
                </a:spcBef>
                <a:spcAft>
                  <a:spcPts val="0"/>
                </a:spcAft>
                <a:defRPr/>
              </a:pPr>
              <a:t>‹#›</a:t>
            </a:fld>
            <a:endParaRPr lang="en-US" altLang="en-US" sz="1400" b="1">
              <a:solidFill>
                <a:schemeClr val="bg1"/>
              </a:solidFill>
            </a:endParaRPr>
          </a:p>
        </p:txBody>
      </p:sp>
      <p:sp>
        <p:nvSpPr>
          <p:cNvPr id="2" name="Title 1"/>
          <p:cNvSpPr>
            <a:spLocks noGrp="1"/>
          </p:cNvSpPr>
          <p:nvPr>
            <p:ph type="title"/>
          </p:nvPr>
        </p:nvSpPr>
        <p:spPr>
          <a:xfrm>
            <a:off x="0" y="274638"/>
            <a:ext cx="9144000" cy="1143000"/>
          </a:xfrm>
        </p:spPr>
        <p:style>
          <a:lnRef idx="0">
            <a:schemeClr val="accent5"/>
          </a:lnRef>
          <a:fillRef idx="3">
            <a:schemeClr val="accent5"/>
          </a:fillRef>
          <a:effectRef idx="3">
            <a:schemeClr val="accent5"/>
          </a:effectRef>
          <a:fontRef idx="none"/>
        </p:style>
        <p:txBody>
          <a:bodyPr/>
          <a:lstStyle>
            <a:lvl1pPr>
              <a:defRPr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01980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06400" y="228600"/>
            <a:ext cx="77724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885950"/>
            <a:ext cx="4013200" cy="4171950"/>
          </a:xfrm>
        </p:spPr>
        <p:txBody>
          <a:bodyPr/>
          <a:lstStyle/>
          <a:p>
            <a:pPr lvl="0"/>
            <a:endParaRPr lang="en-US" noProof="0"/>
          </a:p>
        </p:txBody>
      </p:sp>
      <p:sp>
        <p:nvSpPr>
          <p:cNvPr id="4" name="Text Placeholder 3"/>
          <p:cNvSpPr>
            <a:spLocks noGrp="1"/>
          </p:cNvSpPr>
          <p:nvPr>
            <p:ph type="body" sz="half" idx="2"/>
          </p:nvPr>
        </p:nvSpPr>
        <p:spPr>
          <a:xfrm>
            <a:off x="4622801" y="1885950"/>
            <a:ext cx="4013200" cy="4171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C614527-26BD-43D6-9B4B-69E1A316E40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0F837C8-99AE-4B24-8E02-7D21C35924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27C5946-600A-47BD-958E-4FE51FFADBC4}"/>
              </a:ext>
            </a:extLst>
          </p:cNvPr>
          <p:cNvSpPr>
            <a:spLocks noGrp="1" noChangeArrowheads="1"/>
          </p:cNvSpPr>
          <p:nvPr>
            <p:ph type="sldNum" sz="quarter" idx="12"/>
          </p:nvPr>
        </p:nvSpPr>
        <p:spPr>
          <a:ln/>
        </p:spPr>
        <p:txBody>
          <a:bodyPr/>
          <a:lstStyle>
            <a:lvl1pPr>
              <a:defRPr/>
            </a:lvl1pPr>
          </a:lstStyle>
          <a:p>
            <a:fld id="{31270D08-CC20-4F3A-A4B4-9DCC4718ABC6}" type="slidenum">
              <a:rPr lang="en-US" altLang="en-US"/>
              <a:pPr/>
              <a:t>‹#›</a:t>
            </a:fld>
            <a:endParaRPr lang="en-US" altLang="en-US"/>
          </a:p>
        </p:txBody>
      </p:sp>
    </p:spTree>
    <p:extLst>
      <p:ext uri="{BB962C8B-B14F-4D97-AF65-F5344CB8AC3E}">
        <p14:creationId xmlns:p14="http://schemas.microsoft.com/office/powerpoint/2010/main" val="216903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0B4793A-C784-41C7-8062-9D7C30415491}" type="datetimeFigureOut">
              <a:rPr lang="en-US" smtClean="0"/>
              <a:t>1/17/23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EA63BE1-8942-4F8E-A8C5-9F3412194533}"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752600"/>
            <a:ext cx="8610600" cy="4254691"/>
          </a:xfrm>
        </p:spPr>
        <p:txBody>
          <a:bodyPr>
            <a:noAutofit/>
          </a:bodyPr>
          <a:lstStyle>
            <a:lvl1pPr>
              <a:defRPr sz="5400" b="1"/>
            </a:lvl1pPr>
            <a:lvl2pPr>
              <a:defRPr sz="4800" b="1"/>
            </a:lvl2pPr>
            <a:lvl3pPr>
              <a:defRPr sz="4800" b="1"/>
            </a:lvl3pPr>
            <a:lvl4pPr>
              <a:defRPr sz="4400" b="1"/>
            </a:lvl4pPr>
            <a:lvl5pPr>
              <a:defRPr sz="4400" b="1"/>
            </a:lvl5pPr>
            <a:extLst/>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Date Placeholder 3"/>
          <p:cNvSpPr>
            <a:spLocks noGrp="1"/>
          </p:cNvSpPr>
          <p:nvPr>
            <p:ph type="dt" sz="half" idx="10"/>
          </p:nvPr>
        </p:nvSpPr>
        <p:spPr/>
        <p:txBody>
          <a:bodyPr/>
          <a:lstStyle>
            <a:lvl1pPr>
              <a:defRPr b="0"/>
            </a:lvl1pPr>
            <a:extLst/>
          </a:lstStyle>
          <a:p>
            <a:fld id="{C0B4793A-C784-41C7-8062-9D7C30415491}" type="datetimeFigureOut">
              <a:rPr lang="en-US" smtClean="0"/>
              <a:pPr/>
              <a:t>1/17/23</a:t>
            </a:fld>
            <a:endParaRPr lang="en-US"/>
          </a:p>
        </p:txBody>
      </p:sp>
      <p:sp>
        <p:nvSpPr>
          <p:cNvPr id="5" name="Footer Placeholder 4"/>
          <p:cNvSpPr>
            <a:spLocks noGrp="1"/>
          </p:cNvSpPr>
          <p:nvPr>
            <p:ph type="ftr" sz="quarter" idx="11"/>
          </p:nvPr>
        </p:nvSpPr>
        <p:spPr/>
        <p:txBody>
          <a:bodyPr/>
          <a:lstStyle>
            <a:lvl1pPr>
              <a:defRPr b="0"/>
            </a:lvl1pPr>
            <a:extLst/>
          </a:lstStyle>
          <a:p>
            <a:endParaRPr lang="en-US"/>
          </a:p>
        </p:txBody>
      </p:sp>
      <p:sp>
        <p:nvSpPr>
          <p:cNvPr id="6" name="Slide Number Placeholder 5"/>
          <p:cNvSpPr>
            <a:spLocks noGrp="1"/>
          </p:cNvSpPr>
          <p:nvPr>
            <p:ph type="sldNum" sz="quarter" idx="12"/>
          </p:nvPr>
        </p:nvSpPr>
        <p:spPr/>
        <p:txBody>
          <a:bodyPr/>
          <a:lstStyle>
            <a:lvl1pPr>
              <a:defRPr b="0"/>
            </a:lvl1pPr>
            <a:extLst/>
          </a:lstStyle>
          <a:p>
            <a:fld id="{6EA63BE1-8942-4F8E-A8C5-9F3412194533}" type="slidenum">
              <a:rPr lang="en-US" smtClean="0"/>
              <a:pPr/>
              <a:t>‹#›</a:t>
            </a:fld>
            <a:endParaRPr lang="en-US"/>
          </a:p>
        </p:txBody>
      </p:sp>
      <p:sp>
        <p:nvSpPr>
          <p:cNvPr id="7" name="Title 6"/>
          <p:cNvSpPr>
            <a:spLocks noGrp="1"/>
          </p:cNvSpPr>
          <p:nvPr>
            <p:ph type="title"/>
          </p:nvPr>
        </p:nvSpPr>
        <p:spPr>
          <a:xfrm>
            <a:off x="-32657" y="0"/>
            <a:ext cx="9144000" cy="1676400"/>
          </a:xfrm>
        </p:spPr>
        <p:txBody>
          <a:bodyPr rtlCol="0">
            <a:noAutofit/>
          </a:bodyPr>
          <a:lstStyle>
            <a:lvl1pPr algn="ctr">
              <a:defRPr sz="4800" b="1">
                <a:effectLst/>
              </a:defRPr>
            </a:lvl1pPr>
            <a:extLst/>
          </a:lstStyle>
          <a:p>
            <a:r>
              <a:rPr kumimoji="0" lang="en-US" dirty="0"/>
              <a:t>Click to edit Master 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A63BE1-8942-4F8E-A8C5-9F3412194533}" type="slidenum">
              <a:rPr lang="en-US" smtClean="0"/>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B4793A-C784-41C7-8062-9D7C30415491}" type="datetimeFigureOut">
              <a:rPr lang="en-US" smtClean="0"/>
              <a:t>1/17/23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A63BE1-8942-4F8E-A8C5-9F341219453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524000"/>
          </a:xfrm>
        </p:spPr>
        <p:txBody>
          <a:bodyPr>
            <a:noAutofit/>
          </a:bodyPr>
          <a:lstStyle>
            <a:lvl1pPr>
              <a:defRPr sz="6000"/>
            </a:lvl1pPr>
          </a:lstStyle>
          <a:p>
            <a:r>
              <a:rPr lang="en-US" dirty="0"/>
              <a:t>Click to edit Master title style</a:t>
            </a:r>
          </a:p>
        </p:txBody>
      </p:sp>
      <p:sp>
        <p:nvSpPr>
          <p:cNvPr id="3" name="Content Placeholder 2"/>
          <p:cNvSpPr>
            <a:spLocks noGrp="1"/>
          </p:cNvSpPr>
          <p:nvPr>
            <p:ph idx="1"/>
          </p:nvPr>
        </p:nvSpPr>
        <p:spPr>
          <a:xfrm>
            <a:off x="228600" y="1874837"/>
            <a:ext cx="8686800" cy="4525963"/>
          </a:xfrm>
        </p:spPr>
        <p:txBody>
          <a:bodyPr>
            <a:normAutofit/>
          </a:bodyPr>
          <a:lstStyle>
            <a:lvl1pPr>
              <a:defRPr sz="4000" b="1"/>
            </a:lvl1pPr>
            <a:lvl2pPr>
              <a:defRPr sz="3600" b="1"/>
            </a:lvl2pPr>
            <a:lvl3pPr>
              <a:defRPr sz="3200" b="1"/>
            </a:lvl3pPr>
            <a:lvl4pPr>
              <a:defRPr sz="2800" b="1"/>
            </a:lvl4pPr>
            <a:lvl5pPr>
              <a:defRPr sz="2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0115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0B4793A-C784-41C7-8062-9D7C30415491}" type="datetimeFigureOut">
              <a:rPr lang="en-US" smtClean="0"/>
              <a:t>1/17/23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A63BE1-8942-4F8E-A8C5-9F3412194533}" type="slidenum">
              <a:rPr lang="en-US" smtClean="0"/>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B4793A-C784-41C7-8062-9D7C30415491}" type="datetimeFigureOut">
              <a:rPr lang="en-US" smtClean="0"/>
              <a:t>1/17/23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A63BE1-8942-4F8E-A8C5-9F3412194533}"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A63BE1-8942-4F8E-A8C5-9F341219453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EA63BE1-8942-4F8E-A8C5-9F3412194533}"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4793A-C784-41C7-8062-9D7C30415491}" type="datetimeFigureOut">
              <a:rPr lang="en-US" smtClean="0"/>
              <a:t>1/17/23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367533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3237742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B4793A-C784-41C7-8062-9D7C30415491}" type="datetimeFigureOut">
              <a:rPr lang="en-US" smtClean="0"/>
              <a:t>1/17/23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1644800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B4793A-C784-41C7-8062-9D7C30415491}" type="datetimeFigureOut">
              <a:rPr lang="en-US" smtClean="0"/>
              <a:t>1/17/23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2497548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B4793A-C784-41C7-8062-9D7C30415491}" type="datetimeFigureOut">
              <a:rPr lang="en-US" smtClean="0"/>
              <a:t>1/17/23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480862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4117535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4793A-C784-41C7-8062-9D7C30415491}" type="datetimeFigureOut">
              <a:rPr lang="en-US" smtClean="0"/>
              <a:t>1/17/23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A63BE1-8942-4F8E-A8C5-9F3412194533}" type="slidenum">
              <a:rPr lang="en-US" smtClean="0"/>
              <a:t>‹#›</a:t>
            </a:fld>
            <a:endParaRPr lang="en-US"/>
          </a:p>
        </p:txBody>
      </p:sp>
    </p:spTree>
    <p:extLst>
      <p:ext uri="{BB962C8B-B14F-4D97-AF65-F5344CB8AC3E}">
        <p14:creationId xmlns:p14="http://schemas.microsoft.com/office/powerpoint/2010/main" val="3743014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4793A-C784-41C7-8062-9D7C30415491}" type="datetimeFigureOut">
              <a:rPr lang="en-US" smtClean="0"/>
              <a:t>1/17/23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A63BE1-8942-4F8E-A8C5-9F3412194533}" type="slidenum">
              <a:rPr lang="en-US" smtClean="0"/>
              <a:t>‹#›</a:t>
            </a:fld>
            <a:endParaRPr lang="en-US"/>
          </a:p>
        </p:txBody>
      </p:sp>
    </p:spTree>
    <p:extLst>
      <p:ext uri="{BB962C8B-B14F-4D97-AF65-F5344CB8AC3E}">
        <p14:creationId xmlns:p14="http://schemas.microsoft.com/office/powerpoint/2010/main" val="1193949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4" r:id="rId12"/>
    <p:sldLayoutId id="2147483675" r:id="rId13"/>
    <p:sldLayoutId id="2147483676"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0B4793A-C784-41C7-8062-9D7C30415491}" type="datetimeFigureOut">
              <a:rPr lang="en-US" smtClean="0"/>
              <a:t>1/17/23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EA63BE1-8942-4F8E-A8C5-9F341219453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2.gi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34.png"/><Relationship Id="rId7" Type="http://schemas.openxmlformats.org/officeDocument/2006/relationships/image" Target="../media/image45.e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customXml" Target="../ink/ink2.xml"/><Relationship Id="rId5" Type="http://schemas.openxmlformats.org/officeDocument/2006/relationships/image" Target="../media/image44.emf"/><Relationship Id="rId4" Type="http://schemas.openxmlformats.org/officeDocument/2006/relationships/customXml" Target="../ink/ink1.xml"/><Relationship Id="rId9" Type="http://schemas.openxmlformats.org/officeDocument/2006/relationships/image" Target="../media/image4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5.png"/><Relationship Id="rId4" Type="http://schemas.openxmlformats.org/officeDocument/2006/relationships/image" Target="../media/image44.jpg"/></Relationships>
</file>

<file path=ppt/slides/_rels/slide5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oleObject" Target="../embeddings/oleObject1.bin"/><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64.png"/></Relationships>
</file>

<file path=ppt/slides/_rels/slide8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30560"/>
            <a:ext cx="9144000" cy="4927440"/>
          </a:xfrm>
          <a:solidFill>
            <a:schemeClr val="accent1">
              <a:lumMod val="20000"/>
              <a:lumOff val="80000"/>
            </a:schemeClr>
          </a:solidFill>
        </p:spPr>
        <p:txBody>
          <a:bodyPr>
            <a:noAutofit/>
          </a:bodyPr>
          <a:lstStyle/>
          <a:p>
            <a:r>
              <a:rPr lang="en-US" sz="6000" b="1" dirty="0"/>
              <a:t>Thank you for being here!</a:t>
            </a:r>
            <a:br>
              <a:rPr lang="en-US" sz="6000" b="1" dirty="0"/>
            </a:br>
            <a:r>
              <a:rPr lang="en-US" sz="8800" b="1" u="sng" dirty="0">
                <a:latin typeface="Lucida Handwriting" panose="03010101010101010101" pitchFamily="66" charset="0"/>
              </a:rPr>
              <a:t>Selling</a:t>
            </a:r>
            <a:r>
              <a:rPr lang="en-US" sz="6000" b="1" u="sng" dirty="0"/>
              <a:t>  </a:t>
            </a:r>
            <a:r>
              <a:rPr lang="en-US" sz="6000" b="1" dirty="0"/>
              <a:t> </a:t>
            </a:r>
            <a:br>
              <a:rPr lang="en-US" sz="6000" b="1" dirty="0"/>
            </a:br>
            <a:r>
              <a:rPr lang="en-US" sz="6000" b="1" dirty="0"/>
              <a:t>New vs. Resale</a:t>
            </a:r>
          </a:p>
        </p:txBody>
      </p:sp>
      <p:pic>
        <p:nvPicPr>
          <p:cNvPr id="5" name="Picture 4" descr="A picture containing text, clipart, sign&#10;&#10;Description automatically generated">
            <a:extLst>
              <a:ext uri="{FF2B5EF4-FFF2-40B4-BE49-F238E27FC236}">
                <a16:creationId xmlns:a16="http://schemas.microsoft.com/office/drawing/2014/main" id="{FAE73520-E186-4660-A224-A3180EA854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152400"/>
            <a:ext cx="4114800" cy="2057400"/>
          </a:xfrm>
          <a:prstGeom prst="rect">
            <a:avLst/>
          </a:prstGeom>
        </p:spPr>
      </p:pic>
    </p:spTree>
    <p:extLst>
      <p:ext uri="{BB962C8B-B14F-4D97-AF65-F5344CB8AC3E}">
        <p14:creationId xmlns:p14="http://schemas.microsoft.com/office/powerpoint/2010/main" val="315676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5833" t="16602" r="36667" b="60891"/>
          <a:stretch/>
        </p:blipFill>
        <p:spPr>
          <a:xfrm>
            <a:off x="1447800" y="152400"/>
            <a:ext cx="6934200" cy="1762581"/>
          </a:xfrm>
          <a:prstGeom prst="rect">
            <a:avLst/>
          </a:prstGeom>
        </p:spPr>
      </p:pic>
      <p:pic>
        <p:nvPicPr>
          <p:cNvPr id="3" name="Picture 2">
            <a:extLst>
              <a:ext uri="{FF2B5EF4-FFF2-40B4-BE49-F238E27FC236}">
                <a16:creationId xmlns:a16="http://schemas.microsoft.com/office/drawing/2014/main" id="{00A68E16-DDA2-4B39-BBDC-4CF84095224D}"/>
              </a:ext>
            </a:extLst>
          </p:cNvPr>
          <p:cNvPicPr>
            <a:picLocks noChangeAspect="1"/>
          </p:cNvPicPr>
          <p:nvPr/>
        </p:nvPicPr>
        <p:blipFill rotWithShape="1">
          <a:blip r:embed="rId2"/>
          <a:srcRect l="15833" t="43610" r="36667" b="4175"/>
          <a:stretch/>
        </p:blipFill>
        <p:spPr>
          <a:xfrm>
            <a:off x="76200" y="1646448"/>
            <a:ext cx="8839200" cy="4982952"/>
          </a:xfrm>
          <a:prstGeom prst="rect">
            <a:avLst/>
          </a:prstGeom>
        </p:spPr>
      </p:pic>
      <p:sp>
        <p:nvSpPr>
          <p:cNvPr id="5" name="TextBox 4">
            <a:extLst>
              <a:ext uri="{FF2B5EF4-FFF2-40B4-BE49-F238E27FC236}">
                <a16:creationId xmlns:a16="http://schemas.microsoft.com/office/drawing/2014/main" id="{9EB0027C-83A8-4610-993E-4F54AF3DC843}"/>
              </a:ext>
            </a:extLst>
          </p:cNvPr>
          <p:cNvSpPr txBox="1"/>
          <p:nvPr/>
        </p:nvSpPr>
        <p:spPr>
          <a:xfrm>
            <a:off x="5867400" y="1143000"/>
            <a:ext cx="3200400" cy="1754326"/>
          </a:xfrm>
          <a:prstGeom prst="rect">
            <a:avLst/>
          </a:prstGeom>
          <a:solidFill>
            <a:schemeClr val="accent1"/>
          </a:solidFill>
        </p:spPr>
        <p:txBody>
          <a:bodyPr wrap="square" rtlCol="0">
            <a:spAutoFit/>
          </a:bodyPr>
          <a:lstStyle/>
          <a:p>
            <a:pPr algn="ctr"/>
            <a:r>
              <a:rPr lang="en-US" sz="4400" dirty="0"/>
              <a:t>Syria </a:t>
            </a:r>
          </a:p>
          <a:p>
            <a:r>
              <a:rPr lang="en-US" sz="3200" dirty="0"/>
              <a:t>3 Months of Violent Detention</a:t>
            </a:r>
          </a:p>
        </p:txBody>
      </p:sp>
    </p:spTree>
    <p:extLst>
      <p:ext uri="{BB962C8B-B14F-4D97-AF65-F5344CB8AC3E}">
        <p14:creationId xmlns:p14="http://schemas.microsoft.com/office/powerpoint/2010/main" val="38041881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371600"/>
          </a:xfrm>
          <a:solidFill>
            <a:srgbClr val="FF0000"/>
          </a:solidFill>
        </p:spPr>
        <p:txBody>
          <a:bodyPr>
            <a:noAutofit/>
          </a:bodyPr>
          <a:lstStyle/>
          <a:p>
            <a:r>
              <a:rPr lang="en-US" altLang="en-US" sz="8800" b="1" dirty="0"/>
              <a:t>Middle of pg. 6</a:t>
            </a:r>
          </a:p>
        </p:txBody>
      </p:sp>
      <p:sp>
        <p:nvSpPr>
          <p:cNvPr id="17411" name="Rectangle 3"/>
          <p:cNvSpPr>
            <a:spLocks noGrp="1" noChangeArrowheads="1"/>
          </p:cNvSpPr>
          <p:nvPr>
            <p:ph type="body" idx="1"/>
          </p:nvPr>
        </p:nvSpPr>
        <p:spPr>
          <a:xfrm>
            <a:off x="0" y="1600200"/>
            <a:ext cx="5181600" cy="4525963"/>
          </a:xfrm>
        </p:spPr>
        <p:txBody>
          <a:bodyPr>
            <a:normAutofit/>
          </a:bodyPr>
          <a:lstStyle/>
          <a:p>
            <a:pPr algn="ctr">
              <a:buFontTx/>
              <a:buNone/>
            </a:pPr>
            <a:r>
              <a:rPr lang="en-US" altLang="en-US" sz="6600" b="1" dirty="0"/>
              <a:t>Introducing?</a:t>
            </a:r>
          </a:p>
          <a:p>
            <a:pPr algn="ctr">
              <a:buFontTx/>
              <a:buNone/>
            </a:pPr>
            <a:r>
              <a:rPr lang="en-US" altLang="en-US" sz="6600" b="1" dirty="0"/>
              <a:t>Show up &amp; Shut up?</a:t>
            </a:r>
          </a:p>
          <a:p>
            <a:pPr algn="ctr">
              <a:buFontTx/>
              <a:buNone/>
            </a:pPr>
            <a:r>
              <a:rPr lang="en-US" altLang="en-US" sz="6600" b="1" dirty="0"/>
              <a:t>Help?</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1853" t="3590" r="2617" b="6213"/>
          <a:stretch/>
        </p:blipFill>
        <p:spPr>
          <a:xfrm>
            <a:off x="5105400" y="1569129"/>
            <a:ext cx="3969397" cy="4603072"/>
          </a:xfrm>
          <a:prstGeom prst="rect">
            <a:avLst/>
          </a:prstGeom>
        </p:spPr>
      </p:pic>
    </p:spTree>
    <p:extLst>
      <p:ext uri="{BB962C8B-B14F-4D97-AF65-F5344CB8AC3E}">
        <p14:creationId xmlns:p14="http://schemas.microsoft.com/office/powerpoint/2010/main" val="1420972331"/>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92500" lnSpcReduction="20000"/>
          </a:bodyPr>
          <a:lstStyle/>
          <a:p>
            <a:pPr marL="0" indent="0" algn="ctr">
              <a:buNone/>
            </a:pPr>
            <a:r>
              <a:rPr lang="en-US" sz="18600" dirty="0">
                <a:solidFill>
                  <a:schemeClr val="bg1"/>
                </a:solidFill>
                <a:latin typeface="Antaviana" pitchFamily="2" charset="0"/>
              </a:rPr>
              <a:t>The last question on pg. 9</a:t>
            </a:r>
            <a:endParaRPr lang="en-US" sz="15400" dirty="0">
              <a:solidFill>
                <a:schemeClr val="bg1"/>
              </a:solidFill>
              <a:latin typeface="Antaviana" pitchFamily="2" charset="0"/>
            </a:endParaRPr>
          </a:p>
        </p:txBody>
      </p:sp>
    </p:spTree>
    <p:extLst>
      <p:ext uri="{BB962C8B-B14F-4D97-AF65-F5344CB8AC3E}">
        <p14:creationId xmlns:p14="http://schemas.microsoft.com/office/powerpoint/2010/main" val="822379696"/>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92500" lnSpcReduction="20000"/>
          </a:bodyPr>
          <a:lstStyle/>
          <a:p>
            <a:pPr marL="0" indent="0" algn="ctr">
              <a:buNone/>
            </a:pPr>
            <a:r>
              <a:rPr lang="en-US" sz="18600" dirty="0">
                <a:solidFill>
                  <a:schemeClr val="bg1"/>
                </a:solidFill>
                <a:latin typeface="Antaviana" pitchFamily="2" charset="0"/>
              </a:rPr>
              <a:t>The LAST question on pg. 10</a:t>
            </a:r>
            <a:endParaRPr lang="en-US" sz="15400" dirty="0">
              <a:solidFill>
                <a:schemeClr val="bg1"/>
              </a:solidFill>
              <a:latin typeface="Antaviana" pitchFamily="2" charset="0"/>
            </a:endParaRPr>
          </a:p>
        </p:txBody>
      </p:sp>
    </p:spTree>
    <p:extLst>
      <p:ext uri="{BB962C8B-B14F-4D97-AF65-F5344CB8AC3E}">
        <p14:creationId xmlns:p14="http://schemas.microsoft.com/office/powerpoint/2010/main" val="935272520"/>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a:bodyPr>
          <a:lstStyle/>
          <a:p>
            <a:pPr marL="0" indent="0" algn="ctr">
              <a:buNone/>
            </a:pPr>
            <a:endParaRPr lang="en-US" sz="1800" dirty="0">
              <a:solidFill>
                <a:schemeClr val="bg1"/>
              </a:solidFill>
              <a:latin typeface="Antaviana" pitchFamily="2" charset="0"/>
            </a:endParaRPr>
          </a:p>
          <a:p>
            <a:pPr marL="0" indent="0" algn="ctr">
              <a:buNone/>
            </a:pPr>
            <a:r>
              <a:rPr lang="en-US" sz="34400" dirty="0">
                <a:solidFill>
                  <a:schemeClr val="bg1"/>
                </a:solidFill>
                <a:latin typeface="Antaviana" pitchFamily="2" charset="0"/>
              </a:rPr>
              <a:t>5?</a:t>
            </a:r>
            <a:endParaRPr lang="en-US" sz="28700" dirty="0">
              <a:solidFill>
                <a:schemeClr val="bg1"/>
              </a:solidFill>
              <a:latin typeface="Antaviana" pitchFamily="2" charset="0"/>
            </a:endParaRPr>
          </a:p>
        </p:txBody>
      </p:sp>
    </p:spTree>
    <p:extLst>
      <p:ext uri="{BB962C8B-B14F-4D97-AF65-F5344CB8AC3E}">
        <p14:creationId xmlns:p14="http://schemas.microsoft.com/office/powerpoint/2010/main" val="1467045150"/>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92500" lnSpcReduction="20000"/>
          </a:bodyPr>
          <a:lstStyle/>
          <a:p>
            <a:pPr marL="0" indent="0" algn="ctr">
              <a:buNone/>
            </a:pPr>
            <a:endParaRPr lang="en-US" sz="1400" dirty="0">
              <a:solidFill>
                <a:schemeClr val="bg1"/>
              </a:solidFill>
              <a:latin typeface="Antaviana" pitchFamily="2" charset="0"/>
            </a:endParaRPr>
          </a:p>
          <a:p>
            <a:pPr marL="0" indent="0" algn="ctr">
              <a:buNone/>
            </a:pPr>
            <a:r>
              <a:rPr lang="en-US" sz="23900" dirty="0">
                <a:solidFill>
                  <a:schemeClr val="bg1"/>
                </a:solidFill>
                <a:latin typeface="Antaviana" pitchFamily="2" charset="0"/>
              </a:rPr>
              <a:t>11?</a:t>
            </a:r>
          </a:p>
          <a:p>
            <a:pPr marL="0" indent="0" algn="ctr">
              <a:buNone/>
            </a:pPr>
            <a:r>
              <a:rPr lang="en-US" sz="19900" dirty="0">
                <a:solidFill>
                  <a:schemeClr val="bg1"/>
                </a:solidFill>
                <a:latin typeface="Antaviana" pitchFamily="2" charset="0"/>
              </a:rPr>
              <a:t>a &amp; b</a:t>
            </a:r>
          </a:p>
        </p:txBody>
      </p:sp>
    </p:spTree>
    <p:extLst>
      <p:ext uri="{BB962C8B-B14F-4D97-AF65-F5344CB8AC3E}">
        <p14:creationId xmlns:p14="http://schemas.microsoft.com/office/powerpoint/2010/main" val="2563138079"/>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a:bodyPr>
          <a:lstStyle/>
          <a:p>
            <a:pPr marL="0" indent="0" algn="ctr">
              <a:buNone/>
            </a:pPr>
            <a:endParaRPr lang="en-US" sz="1800" dirty="0">
              <a:solidFill>
                <a:schemeClr val="bg1"/>
              </a:solidFill>
              <a:latin typeface="Antaviana" pitchFamily="2" charset="0"/>
            </a:endParaRPr>
          </a:p>
          <a:p>
            <a:pPr marL="0" indent="0" algn="ctr">
              <a:buNone/>
            </a:pPr>
            <a:r>
              <a:rPr lang="en-US" sz="34400" dirty="0">
                <a:solidFill>
                  <a:schemeClr val="bg1"/>
                </a:solidFill>
                <a:latin typeface="Antaviana" pitchFamily="2" charset="0"/>
              </a:rPr>
              <a:t>16?</a:t>
            </a:r>
            <a:endParaRPr lang="en-US" sz="28700" dirty="0">
              <a:solidFill>
                <a:schemeClr val="bg1"/>
              </a:solidFill>
              <a:latin typeface="Antaviana" pitchFamily="2" charset="0"/>
            </a:endParaRPr>
          </a:p>
        </p:txBody>
      </p:sp>
    </p:spTree>
    <p:extLst>
      <p:ext uri="{BB962C8B-B14F-4D97-AF65-F5344CB8AC3E}">
        <p14:creationId xmlns:p14="http://schemas.microsoft.com/office/powerpoint/2010/main" val="908428785"/>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9144000" cy="1600200"/>
          </a:xfrm>
          <a:solidFill>
            <a:schemeClr val="tx2">
              <a:lumMod val="40000"/>
              <a:lumOff val="60000"/>
            </a:schemeClr>
          </a:solidFill>
        </p:spPr>
        <p:txBody>
          <a:bodyPr>
            <a:noAutofit/>
          </a:bodyPr>
          <a:lstStyle/>
          <a:p>
            <a:r>
              <a:rPr lang="en-US" sz="4800" b="1" dirty="0"/>
              <a:t>Which is </a:t>
            </a:r>
            <a:r>
              <a:rPr lang="en-US" sz="4800" b="1" i="1" u="sng" dirty="0"/>
              <a:t>most</a:t>
            </a:r>
            <a:r>
              <a:rPr lang="en-US" sz="4800" b="1" dirty="0"/>
              <a:t> important to Buyers?</a:t>
            </a:r>
          </a:p>
        </p:txBody>
      </p:sp>
      <p:sp>
        <p:nvSpPr>
          <p:cNvPr id="4" name="Content Placeholder 3"/>
          <p:cNvSpPr>
            <a:spLocks noGrp="1"/>
          </p:cNvSpPr>
          <p:nvPr>
            <p:ph idx="1"/>
          </p:nvPr>
        </p:nvSpPr>
        <p:spPr/>
        <p:txBody>
          <a:bodyPr>
            <a:normAutofit/>
          </a:bodyPr>
          <a:lstStyle/>
          <a:p>
            <a:pPr marL="914400" indent="-914400">
              <a:buAutoNum type="alphaLcParenR"/>
            </a:pPr>
            <a:r>
              <a:rPr lang="en-US" sz="6600" b="1" dirty="0"/>
              <a:t>Affordability</a:t>
            </a:r>
          </a:p>
          <a:p>
            <a:pPr marL="914400" indent="-914400">
              <a:buAutoNum type="alphaLcParenR"/>
            </a:pPr>
            <a:r>
              <a:rPr lang="en-US" sz="6600" b="1" dirty="0"/>
              <a:t>Quality of Neighborhood</a:t>
            </a:r>
          </a:p>
          <a:p>
            <a:pPr marL="914400" indent="-914400">
              <a:buAutoNum type="alphaLcParenR"/>
            </a:pPr>
            <a:r>
              <a:rPr lang="en-US" sz="6600" b="1" dirty="0"/>
              <a:t>Proximity to work</a:t>
            </a:r>
          </a:p>
        </p:txBody>
      </p:sp>
    </p:spTree>
    <p:extLst>
      <p:ext uri="{BB962C8B-B14F-4D97-AF65-F5344CB8AC3E}">
        <p14:creationId xmlns:p14="http://schemas.microsoft.com/office/powerpoint/2010/main" val="162107096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6600" b="1" dirty="0"/>
              <a:t>Neighborhood 1</a:t>
            </a:r>
            <a:r>
              <a:rPr lang="en-US" sz="6600" b="1" baseline="30000" dirty="0"/>
              <a:t>st</a:t>
            </a:r>
            <a:r>
              <a:rPr lang="en-US" sz="6600" b="1" dirty="0"/>
              <a:t>!</a:t>
            </a: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442" t="27048" r="18567" b="5389"/>
          <a:stretch/>
        </p:blipFill>
        <p:spPr bwMode="auto">
          <a:xfrm>
            <a:off x="228600" y="1343890"/>
            <a:ext cx="8268263" cy="5514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014402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14400"/>
            <a:ext cx="3200400" cy="2468562"/>
          </a:xfrm>
        </p:spPr>
        <p:txBody>
          <a:bodyPr>
            <a:normAutofit fontScale="90000"/>
          </a:bodyPr>
          <a:lstStyle/>
          <a:p>
            <a:r>
              <a:rPr lang="en-US" sz="5400" b="1" i="1" u="sng" dirty="0"/>
              <a:t>“Magic Words” </a:t>
            </a:r>
            <a:r>
              <a:rPr lang="en-US" sz="5400" b="1" dirty="0"/>
              <a:t>  Tim David</a:t>
            </a:r>
            <a:endParaRPr lang="en-US" sz="5400" b="1" i="1" u="sng"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304800"/>
            <a:ext cx="3810000" cy="5886037"/>
          </a:xfrm>
          <a:prstGeom prst="rect">
            <a:avLst/>
          </a:prstGeom>
        </p:spPr>
      </p:pic>
    </p:spTree>
    <p:extLst>
      <p:ext uri="{BB962C8B-B14F-4D97-AF65-F5344CB8AC3E}">
        <p14:creationId xmlns:p14="http://schemas.microsoft.com/office/powerpoint/2010/main" val="68598640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523D7-6622-428B-AC9F-20F52A8D2DEB}"/>
              </a:ext>
            </a:extLst>
          </p:cNvPr>
          <p:cNvSpPr>
            <a:spLocks noGrp="1"/>
          </p:cNvSpPr>
          <p:nvPr>
            <p:ph type="title"/>
          </p:nvPr>
        </p:nvSpPr>
        <p:spPr>
          <a:xfrm>
            <a:off x="76200" y="274638"/>
            <a:ext cx="8991600" cy="6354762"/>
          </a:xfrm>
          <a:solidFill>
            <a:schemeClr val="tx2">
              <a:lumMod val="60000"/>
              <a:lumOff val="40000"/>
            </a:schemeClr>
          </a:solidFill>
        </p:spPr>
        <p:txBody>
          <a:bodyPr>
            <a:normAutofit/>
          </a:bodyPr>
          <a:lstStyle/>
          <a:p>
            <a:br>
              <a:rPr lang="en-US" dirty="0"/>
            </a:br>
            <a:r>
              <a:rPr lang="en-US" sz="23900" dirty="0">
                <a:latin typeface="Comic Sans MS" panose="030F0702030302020204" pitchFamily="66" charset="0"/>
              </a:rPr>
              <a:t>Free</a:t>
            </a:r>
            <a:endParaRPr lang="en-US" dirty="0">
              <a:latin typeface="Comic Sans MS" panose="030F0702030302020204" pitchFamily="66" charset="0"/>
            </a:endParaRPr>
          </a:p>
        </p:txBody>
      </p:sp>
    </p:spTree>
    <p:extLst>
      <p:ext uri="{BB962C8B-B14F-4D97-AF65-F5344CB8AC3E}">
        <p14:creationId xmlns:p14="http://schemas.microsoft.com/office/powerpoint/2010/main" val="4290137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CD4C32-6B06-45EA-B7CE-5A5AC0681A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0"/>
            <a:ext cx="8382000" cy="6858000"/>
          </a:xfrm>
          <a:prstGeom prst="rect">
            <a:avLst/>
          </a:prstGeom>
        </p:spPr>
      </p:pic>
      <p:sp>
        <p:nvSpPr>
          <p:cNvPr id="4" name="TextBox 3">
            <a:extLst>
              <a:ext uri="{FF2B5EF4-FFF2-40B4-BE49-F238E27FC236}">
                <a16:creationId xmlns:a16="http://schemas.microsoft.com/office/drawing/2014/main" id="{745910FF-373D-4CB8-B8CD-444C55DE4FFA}"/>
              </a:ext>
            </a:extLst>
          </p:cNvPr>
          <p:cNvSpPr txBox="1"/>
          <p:nvPr/>
        </p:nvSpPr>
        <p:spPr>
          <a:xfrm>
            <a:off x="7086600" y="914400"/>
            <a:ext cx="1447800" cy="646331"/>
          </a:xfrm>
          <a:prstGeom prst="rect">
            <a:avLst/>
          </a:prstGeom>
          <a:solidFill>
            <a:schemeClr val="bg2"/>
          </a:solidFill>
        </p:spPr>
        <p:txBody>
          <a:bodyPr wrap="square" rtlCol="0">
            <a:spAutoFit/>
          </a:bodyPr>
          <a:lstStyle/>
          <a:p>
            <a:pPr algn="ctr"/>
            <a:r>
              <a:rPr lang="en-US" sz="3600" dirty="0"/>
              <a:t>2020</a:t>
            </a:r>
          </a:p>
        </p:txBody>
      </p:sp>
      <p:sp>
        <p:nvSpPr>
          <p:cNvPr id="5" name="TextBox 4">
            <a:extLst>
              <a:ext uri="{FF2B5EF4-FFF2-40B4-BE49-F238E27FC236}">
                <a16:creationId xmlns:a16="http://schemas.microsoft.com/office/drawing/2014/main" id="{3B54C1AD-4ED6-4B77-8115-0D406CCCF87E}"/>
              </a:ext>
            </a:extLst>
          </p:cNvPr>
          <p:cNvSpPr txBox="1"/>
          <p:nvPr/>
        </p:nvSpPr>
        <p:spPr>
          <a:xfrm>
            <a:off x="6553200" y="3581400"/>
            <a:ext cx="1447800" cy="707886"/>
          </a:xfrm>
          <a:prstGeom prst="rect">
            <a:avLst/>
          </a:prstGeom>
          <a:solidFill>
            <a:schemeClr val="bg2"/>
          </a:solidFill>
        </p:spPr>
        <p:txBody>
          <a:bodyPr wrap="square" rtlCol="0">
            <a:spAutoFit/>
          </a:bodyPr>
          <a:lstStyle/>
          <a:p>
            <a:pPr algn="ctr"/>
            <a:r>
              <a:rPr lang="en-US" sz="4000" dirty="0"/>
              <a:t>2020</a:t>
            </a:r>
          </a:p>
        </p:txBody>
      </p:sp>
    </p:spTree>
    <p:extLst>
      <p:ext uri="{BB962C8B-B14F-4D97-AF65-F5344CB8AC3E}">
        <p14:creationId xmlns:p14="http://schemas.microsoft.com/office/powerpoint/2010/main" val="18991642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3AB2915-E01B-4455-9BAE-AF6BBB0021F5}"/>
              </a:ext>
            </a:extLst>
          </p:cNvPr>
          <p:cNvSpPr>
            <a:spLocks noGrp="1"/>
          </p:cNvSpPr>
          <p:nvPr>
            <p:ph type="title"/>
          </p:nvPr>
        </p:nvSpPr>
        <p:spPr>
          <a:xfrm>
            <a:off x="76200" y="457200"/>
            <a:ext cx="3829050" cy="5043488"/>
          </a:xfrm>
          <a:solidFill>
            <a:schemeClr val="bg2"/>
          </a:solidFill>
        </p:spPr>
        <p:txBody>
          <a:bodyPr>
            <a:normAutofit/>
          </a:bodyPr>
          <a:lstStyle/>
          <a:p>
            <a:r>
              <a:rPr lang="en-US" sz="7200" b="1" dirty="0"/>
              <a:t>Since 1981!</a:t>
            </a:r>
            <a:br>
              <a:rPr lang="en-US" sz="7200" b="1" dirty="0"/>
            </a:br>
            <a:r>
              <a:rPr lang="en-US" sz="7200" b="1" dirty="0"/>
              <a:t>38 Years!</a:t>
            </a:r>
          </a:p>
        </p:txBody>
      </p:sp>
      <p:pic>
        <p:nvPicPr>
          <p:cNvPr id="6" name="Picture 5">
            <a:extLst>
              <a:ext uri="{FF2B5EF4-FFF2-40B4-BE49-F238E27FC236}">
                <a16:creationId xmlns:a16="http://schemas.microsoft.com/office/drawing/2014/main" id="{5AF96A02-6A99-4C31-8A3F-D866C7E4B651}"/>
              </a:ext>
            </a:extLst>
          </p:cNvPr>
          <p:cNvPicPr>
            <a:picLocks noChangeAspect="1"/>
          </p:cNvPicPr>
          <p:nvPr/>
        </p:nvPicPr>
        <p:blipFill rotWithShape="1">
          <a:blip r:embed="rId2"/>
          <a:srcRect l="21328" t="20874" r="39220"/>
          <a:stretch/>
        </p:blipFill>
        <p:spPr>
          <a:xfrm>
            <a:off x="3968620" y="457200"/>
            <a:ext cx="5099180" cy="5486400"/>
          </a:xfrm>
          <a:prstGeom prst="rect">
            <a:avLst/>
          </a:prstGeom>
        </p:spPr>
      </p:pic>
    </p:spTree>
    <p:extLst>
      <p:ext uri="{BB962C8B-B14F-4D97-AF65-F5344CB8AC3E}">
        <p14:creationId xmlns:p14="http://schemas.microsoft.com/office/powerpoint/2010/main" val="10424293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2CC5F6-97A4-44CF-A81D-6109669DD086}"/>
              </a:ext>
            </a:extLst>
          </p:cNvPr>
          <p:cNvSpPr>
            <a:spLocks noGrp="1"/>
          </p:cNvSpPr>
          <p:nvPr>
            <p:ph type="title"/>
          </p:nvPr>
        </p:nvSpPr>
        <p:spPr>
          <a:xfrm>
            <a:off x="0" y="228600"/>
            <a:ext cx="9144000" cy="1038687"/>
          </a:xfrm>
          <a:solidFill>
            <a:schemeClr val="tx2">
              <a:lumMod val="20000"/>
              <a:lumOff val="80000"/>
            </a:schemeClr>
          </a:solidFill>
        </p:spPr>
        <p:txBody>
          <a:bodyPr>
            <a:normAutofit/>
          </a:bodyPr>
          <a:lstStyle/>
          <a:p>
            <a:pPr algn="ctr"/>
            <a:r>
              <a:rPr lang="en-US" b="1" dirty="0"/>
              <a:t>Methodology</a:t>
            </a:r>
          </a:p>
        </p:txBody>
      </p:sp>
      <p:sp>
        <p:nvSpPr>
          <p:cNvPr id="4" name="Content Placeholder 3">
            <a:extLst>
              <a:ext uri="{FF2B5EF4-FFF2-40B4-BE49-F238E27FC236}">
                <a16:creationId xmlns:a16="http://schemas.microsoft.com/office/drawing/2014/main" id="{BFEF4C63-2456-466E-A538-07A5154EBE42}"/>
              </a:ext>
            </a:extLst>
          </p:cNvPr>
          <p:cNvSpPr>
            <a:spLocks noGrp="1"/>
          </p:cNvSpPr>
          <p:nvPr>
            <p:ph idx="1"/>
          </p:nvPr>
        </p:nvSpPr>
        <p:spPr>
          <a:xfrm>
            <a:off x="159798" y="1447800"/>
            <a:ext cx="8842160" cy="5181600"/>
          </a:xfrm>
        </p:spPr>
        <p:txBody>
          <a:bodyPr>
            <a:normAutofit/>
          </a:bodyPr>
          <a:lstStyle/>
          <a:p>
            <a:pPr marL="0" indent="0">
              <a:buNone/>
            </a:pPr>
            <a:r>
              <a:rPr lang="en-US" sz="4800" b="0" dirty="0"/>
              <a:t>In July 2018, NAR mailed out a 129-question survey using a random sample weighted to be representative of sales on a</a:t>
            </a:r>
          </a:p>
          <a:p>
            <a:pPr marL="0" indent="0">
              <a:buNone/>
            </a:pPr>
            <a:r>
              <a:rPr lang="en-US" sz="4800" b="0" dirty="0"/>
              <a:t>geographic basis to 155,250 recent home buyers.</a:t>
            </a:r>
            <a:endParaRPr lang="en-US" sz="4800" dirty="0"/>
          </a:p>
        </p:txBody>
      </p:sp>
    </p:spTree>
    <p:extLst>
      <p:ext uri="{BB962C8B-B14F-4D97-AF65-F5344CB8AC3E}">
        <p14:creationId xmlns:p14="http://schemas.microsoft.com/office/powerpoint/2010/main" val="25380666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47E92-B8EC-4B43-B1EC-7689336D437E}"/>
              </a:ext>
            </a:extLst>
          </p:cNvPr>
          <p:cNvSpPr>
            <a:spLocks noGrp="1"/>
          </p:cNvSpPr>
          <p:nvPr>
            <p:ph type="title"/>
          </p:nvPr>
        </p:nvSpPr>
        <p:spPr>
          <a:xfrm>
            <a:off x="0" y="303321"/>
            <a:ext cx="9144000" cy="992079"/>
          </a:xfrm>
        </p:spPr>
        <p:txBody>
          <a:bodyPr/>
          <a:lstStyle/>
          <a:p>
            <a:r>
              <a:rPr lang="en-US" dirty="0"/>
              <a:t>The </a:t>
            </a:r>
            <a:r>
              <a:rPr lang="en-US" i="1" dirty="0"/>
              <a:t>integrity</a:t>
            </a:r>
            <a:r>
              <a:rPr lang="en-US" dirty="0"/>
              <a:t> of the data…</a:t>
            </a:r>
          </a:p>
        </p:txBody>
      </p:sp>
      <p:sp>
        <p:nvSpPr>
          <p:cNvPr id="3" name="Content Placeholder 2">
            <a:extLst>
              <a:ext uri="{FF2B5EF4-FFF2-40B4-BE49-F238E27FC236}">
                <a16:creationId xmlns:a16="http://schemas.microsoft.com/office/drawing/2014/main" id="{7C6EF9A1-9C62-4AD9-B024-EDAFADF3EF55}"/>
              </a:ext>
            </a:extLst>
          </p:cNvPr>
          <p:cNvSpPr>
            <a:spLocks noGrp="1"/>
          </p:cNvSpPr>
          <p:nvPr>
            <p:ph idx="1"/>
          </p:nvPr>
        </p:nvSpPr>
        <p:spPr>
          <a:xfrm>
            <a:off x="179774" y="1524000"/>
            <a:ext cx="8768917" cy="5105400"/>
          </a:xfrm>
        </p:spPr>
        <p:txBody>
          <a:bodyPr>
            <a:normAutofit/>
          </a:bodyPr>
          <a:lstStyle/>
          <a:p>
            <a:r>
              <a:rPr lang="en-US" dirty="0"/>
              <a:t>A total of 7,191 responses were received from primary residence buyers. </a:t>
            </a:r>
          </a:p>
          <a:p>
            <a:r>
              <a:rPr lang="en-US" dirty="0"/>
              <a:t>After accounting for undeliverable questionnaires, the survey had an</a:t>
            </a:r>
          </a:p>
          <a:p>
            <a:pPr marL="0" indent="0">
              <a:buNone/>
            </a:pPr>
            <a:r>
              <a:rPr lang="en-US" dirty="0"/>
              <a:t>adjusted response rate of 4.6 percent.</a:t>
            </a:r>
          </a:p>
        </p:txBody>
      </p:sp>
    </p:spTree>
    <p:extLst>
      <p:ext uri="{BB962C8B-B14F-4D97-AF65-F5344CB8AC3E}">
        <p14:creationId xmlns:p14="http://schemas.microsoft.com/office/powerpoint/2010/main" val="38478503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853218"/>
          </a:xfrm>
          <a:solidFill>
            <a:schemeClr val="bg2">
              <a:lumMod val="90000"/>
            </a:schemeClr>
          </a:solidFill>
        </p:spPr>
        <p:txBody>
          <a:bodyPr>
            <a:noAutofit/>
          </a:bodyPr>
          <a:lstStyle/>
          <a:p>
            <a:r>
              <a:rPr lang="en-US" sz="5400" b="1" dirty="0"/>
              <a:t>Buyers – 10 weeks!</a:t>
            </a: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553" t="23652" r="18455" b="5180"/>
          <a:stretch/>
        </p:blipFill>
        <p:spPr bwMode="auto">
          <a:xfrm>
            <a:off x="304800" y="914399"/>
            <a:ext cx="8382000" cy="588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914400" y="1828800"/>
            <a:ext cx="4648200" cy="457200"/>
          </a:xfrm>
          <a:prstGeom prst="rect">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790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7433B-AAC7-4ADF-8008-65500F0B1FE4}"/>
              </a:ext>
            </a:extLst>
          </p:cNvPr>
          <p:cNvSpPr>
            <a:spLocks noGrp="1"/>
          </p:cNvSpPr>
          <p:nvPr>
            <p:ph type="title"/>
          </p:nvPr>
        </p:nvSpPr>
        <p:spPr>
          <a:xfrm>
            <a:off x="0" y="304800"/>
            <a:ext cx="9144000" cy="1158536"/>
          </a:xfrm>
          <a:solidFill>
            <a:schemeClr val="tx2">
              <a:lumMod val="20000"/>
              <a:lumOff val="80000"/>
            </a:schemeClr>
          </a:solidFill>
        </p:spPr>
        <p:txBody>
          <a:bodyPr>
            <a:normAutofit fontScale="90000"/>
          </a:bodyPr>
          <a:lstStyle/>
          <a:p>
            <a:r>
              <a:rPr lang="en-US" sz="7200" dirty="0"/>
              <a:t>Buyers?</a:t>
            </a:r>
          </a:p>
        </p:txBody>
      </p:sp>
      <p:sp>
        <p:nvSpPr>
          <p:cNvPr id="3" name="Content Placeholder 2">
            <a:extLst>
              <a:ext uri="{FF2B5EF4-FFF2-40B4-BE49-F238E27FC236}">
                <a16:creationId xmlns:a16="http://schemas.microsoft.com/office/drawing/2014/main" id="{50B9E349-3D7D-4229-9145-6E6D4E83EAD5}"/>
              </a:ext>
            </a:extLst>
          </p:cNvPr>
          <p:cNvSpPr>
            <a:spLocks noGrp="1"/>
          </p:cNvSpPr>
          <p:nvPr>
            <p:ph idx="1"/>
          </p:nvPr>
        </p:nvSpPr>
        <p:spPr>
          <a:xfrm>
            <a:off x="113192" y="1676400"/>
            <a:ext cx="8875449" cy="4953000"/>
          </a:xfrm>
        </p:spPr>
        <p:txBody>
          <a:bodyPr>
            <a:normAutofit/>
          </a:bodyPr>
          <a:lstStyle/>
          <a:p>
            <a:r>
              <a:rPr lang="en-US" sz="6000" dirty="0"/>
              <a:t>The typical search period stayed the same from last year’s report at 10 weeks for a buyer to find a home.</a:t>
            </a:r>
          </a:p>
        </p:txBody>
      </p:sp>
    </p:spTree>
    <p:extLst>
      <p:ext uri="{BB962C8B-B14F-4D97-AF65-F5344CB8AC3E}">
        <p14:creationId xmlns:p14="http://schemas.microsoft.com/office/powerpoint/2010/main" val="39881820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97BCE-154C-4E45-85EE-A525D148A40E}"/>
              </a:ext>
            </a:extLst>
          </p:cNvPr>
          <p:cNvSpPr>
            <a:spLocks noGrp="1"/>
          </p:cNvSpPr>
          <p:nvPr>
            <p:ph type="title"/>
          </p:nvPr>
        </p:nvSpPr>
        <p:spPr>
          <a:xfrm>
            <a:off x="-12357" y="152400"/>
            <a:ext cx="9144000" cy="1151877"/>
          </a:xfrm>
        </p:spPr>
        <p:txBody>
          <a:bodyPr>
            <a:normAutofit/>
          </a:bodyPr>
          <a:lstStyle/>
          <a:p>
            <a:r>
              <a:rPr lang="en-US" sz="6600" b="1" dirty="0"/>
              <a:t>They looked at 10!</a:t>
            </a:r>
          </a:p>
        </p:txBody>
      </p:sp>
      <p:sp>
        <p:nvSpPr>
          <p:cNvPr id="3" name="Content Placeholder 2">
            <a:extLst>
              <a:ext uri="{FF2B5EF4-FFF2-40B4-BE49-F238E27FC236}">
                <a16:creationId xmlns:a16="http://schemas.microsoft.com/office/drawing/2014/main" id="{C3404F76-7AAE-426F-95E6-8156B5094897}"/>
              </a:ext>
            </a:extLst>
          </p:cNvPr>
          <p:cNvSpPr>
            <a:spLocks noGrp="1"/>
          </p:cNvSpPr>
          <p:nvPr>
            <p:ph idx="1"/>
          </p:nvPr>
        </p:nvSpPr>
        <p:spPr>
          <a:xfrm>
            <a:off x="113190" y="1371600"/>
            <a:ext cx="8935375" cy="5334000"/>
          </a:xfrm>
        </p:spPr>
        <p:txBody>
          <a:bodyPr>
            <a:normAutofit/>
          </a:bodyPr>
          <a:lstStyle/>
          <a:p>
            <a:r>
              <a:rPr lang="en-US" sz="5400" dirty="0"/>
              <a:t>Buyers who used an agent typically spent three weeks searching before they contacted an agent.</a:t>
            </a:r>
          </a:p>
          <a:p>
            <a:pPr algn="ctr"/>
            <a:r>
              <a:rPr lang="en-US" sz="5400" dirty="0">
                <a:latin typeface="Algerian" panose="04020705040A02060702" pitchFamily="82" charset="0"/>
              </a:rPr>
              <a:t>So What?</a:t>
            </a:r>
          </a:p>
        </p:txBody>
      </p:sp>
    </p:spTree>
    <p:extLst>
      <p:ext uri="{BB962C8B-B14F-4D97-AF65-F5344CB8AC3E}">
        <p14:creationId xmlns:p14="http://schemas.microsoft.com/office/powerpoint/2010/main" val="172209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8839200" cy="4648200"/>
          </a:xfrm>
        </p:spPr>
        <p:txBody>
          <a:bodyPr>
            <a:noAutofit/>
          </a:bodyPr>
          <a:lstStyle/>
          <a:p>
            <a:r>
              <a:rPr lang="en-US" sz="6000" b="1" dirty="0"/>
              <a:t>If you had to guess…</a:t>
            </a:r>
          </a:p>
          <a:p>
            <a:r>
              <a:rPr lang="en-US" sz="6000" b="1" dirty="0"/>
              <a:t>How long do you think, on average, it takes a Buyer to find the right house?</a:t>
            </a:r>
          </a:p>
        </p:txBody>
      </p:sp>
      <p:sp>
        <p:nvSpPr>
          <p:cNvPr id="2" name="Title 1"/>
          <p:cNvSpPr>
            <a:spLocks noGrp="1"/>
          </p:cNvSpPr>
          <p:nvPr>
            <p:ph type="title"/>
          </p:nvPr>
        </p:nvSpPr>
        <p:spPr>
          <a:xfrm>
            <a:off x="0" y="0"/>
            <a:ext cx="9144000" cy="1219200"/>
          </a:xfrm>
          <a:solidFill>
            <a:schemeClr val="accent1">
              <a:lumMod val="40000"/>
              <a:lumOff val="60000"/>
            </a:schemeClr>
          </a:solidFill>
        </p:spPr>
        <p:txBody>
          <a:bodyPr>
            <a:noAutofit/>
          </a:bodyPr>
          <a:lstStyle/>
          <a:p>
            <a:r>
              <a:rPr lang="en-US" sz="8000" b="1" dirty="0"/>
              <a:t>So, Mr./Mrs. Buyer</a:t>
            </a:r>
          </a:p>
        </p:txBody>
      </p:sp>
    </p:spTree>
    <p:extLst>
      <p:ext uri="{BB962C8B-B14F-4D97-AF65-F5344CB8AC3E}">
        <p14:creationId xmlns:p14="http://schemas.microsoft.com/office/powerpoint/2010/main" val="203266921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168" y="1676400"/>
            <a:ext cx="9108831" cy="4953000"/>
          </a:xfrm>
          <a:solidFill>
            <a:srgbClr val="66FF33"/>
          </a:solidFill>
        </p:spPr>
        <p:txBody>
          <a:bodyPr>
            <a:noAutofit/>
          </a:bodyPr>
          <a:lstStyle/>
          <a:p>
            <a:pPr marL="109728" indent="0" algn="ctr">
              <a:buNone/>
            </a:pPr>
            <a:r>
              <a:rPr lang="en-US" sz="7200" dirty="0"/>
              <a:t>To sticking with you, </a:t>
            </a:r>
          </a:p>
          <a:p>
            <a:pPr marL="109728" indent="0" algn="ctr">
              <a:buNone/>
            </a:pPr>
            <a:r>
              <a:rPr lang="en-US" sz="7200" dirty="0"/>
              <a:t>if you’ll </a:t>
            </a:r>
            <a:r>
              <a:rPr lang="en-US" sz="7200" i="1" dirty="0"/>
              <a:t>commit</a:t>
            </a:r>
            <a:r>
              <a:rPr lang="en-US" sz="7200" dirty="0"/>
              <a:t> to sticking with me!</a:t>
            </a:r>
          </a:p>
        </p:txBody>
      </p:sp>
      <p:sp>
        <p:nvSpPr>
          <p:cNvPr id="2" name="Title 1"/>
          <p:cNvSpPr>
            <a:spLocks noGrp="1"/>
          </p:cNvSpPr>
          <p:nvPr>
            <p:ph type="title"/>
          </p:nvPr>
        </p:nvSpPr>
        <p:spPr>
          <a:xfrm>
            <a:off x="0" y="0"/>
            <a:ext cx="9144000" cy="1600200"/>
          </a:xfrm>
          <a:solidFill>
            <a:schemeClr val="accent3">
              <a:lumMod val="40000"/>
              <a:lumOff val="60000"/>
            </a:schemeClr>
          </a:solidFill>
        </p:spPr>
        <p:txBody>
          <a:bodyPr>
            <a:normAutofit/>
          </a:bodyPr>
          <a:lstStyle/>
          <a:p>
            <a:r>
              <a:rPr lang="en-US" sz="7200" dirty="0"/>
              <a:t>I’m </a:t>
            </a:r>
            <a:r>
              <a:rPr lang="en-US" sz="7200" i="1" u="sng" dirty="0"/>
              <a:t>committed</a:t>
            </a:r>
            <a:endParaRPr lang="en-US" sz="7200" dirty="0"/>
          </a:p>
        </p:txBody>
      </p:sp>
    </p:spTree>
    <p:extLst>
      <p:ext uri="{BB962C8B-B14F-4D97-AF65-F5344CB8AC3E}">
        <p14:creationId xmlns:p14="http://schemas.microsoft.com/office/powerpoint/2010/main" val="178290751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30DBF-BA0C-4E7E-AB3A-F7CCF59CD027}"/>
              </a:ext>
            </a:extLst>
          </p:cNvPr>
          <p:cNvSpPr>
            <a:spLocks noGrp="1"/>
          </p:cNvSpPr>
          <p:nvPr>
            <p:ph type="title"/>
          </p:nvPr>
        </p:nvSpPr>
        <p:spPr>
          <a:xfrm>
            <a:off x="0" y="930491"/>
            <a:ext cx="9144000" cy="2143957"/>
          </a:xfrm>
        </p:spPr>
        <p:txBody>
          <a:bodyPr>
            <a:noAutofit/>
          </a:bodyPr>
          <a:lstStyle/>
          <a:p>
            <a:r>
              <a:rPr lang="en-US" sz="6600" b="1" dirty="0"/>
              <a:t>If they find it online, do they still use you?</a:t>
            </a:r>
          </a:p>
        </p:txBody>
      </p:sp>
      <p:pic>
        <p:nvPicPr>
          <p:cNvPr id="4" name="Picture 3">
            <a:extLst>
              <a:ext uri="{FF2B5EF4-FFF2-40B4-BE49-F238E27FC236}">
                <a16:creationId xmlns:a16="http://schemas.microsoft.com/office/drawing/2014/main" id="{3CD6876F-B965-48BE-BDEB-37A07E27A9A5}"/>
              </a:ext>
            </a:extLst>
          </p:cNvPr>
          <p:cNvPicPr>
            <a:picLocks noChangeAspect="1"/>
          </p:cNvPicPr>
          <p:nvPr/>
        </p:nvPicPr>
        <p:blipFill rotWithShape="1">
          <a:blip r:embed="rId2"/>
          <a:srcRect l="21044" t="47116" r="36894" b="5920"/>
          <a:stretch/>
        </p:blipFill>
        <p:spPr>
          <a:xfrm>
            <a:off x="59923" y="304800"/>
            <a:ext cx="9084077" cy="4973135"/>
          </a:xfrm>
          <a:prstGeom prst="rect">
            <a:avLst/>
          </a:prstGeom>
        </p:spPr>
      </p:pic>
    </p:spTree>
    <p:extLst>
      <p:ext uri="{BB962C8B-B14F-4D97-AF65-F5344CB8AC3E}">
        <p14:creationId xmlns:p14="http://schemas.microsoft.com/office/powerpoint/2010/main" val="9516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CBD5D-EA00-419A-B60F-A02F1CE1653D}"/>
              </a:ext>
            </a:extLst>
          </p:cNvPr>
          <p:cNvSpPr>
            <a:spLocks noGrp="1"/>
          </p:cNvSpPr>
          <p:nvPr>
            <p:ph type="title"/>
          </p:nvPr>
        </p:nvSpPr>
        <p:spPr>
          <a:xfrm>
            <a:off x="366204" y="930491"/>
            <a:ext cx="8262891" cy="4414421"/>
          </a:xfrm>
        </p:spPr>
        <p:txBody>
          <a:bodyPr>
            <a:normAutofit/>
          </a:bodyPr>
          <a:lstStyle/>
          <a:p>
            <a:r>
              <a:rPr lang="en-US" sz="6600" dirty="0"/>
              <a:t>That’s how they found the house.  </a:t>
            </a:r>
            <a:br>
              <a:rPr lang="en-US" sz="6600" dirty="0"/>
            </a:br>
            <a:r>
              <a:rPr lang="en-US" sz="6600" dirty="0"/>
              <a:t>How did they find their AGENT?</a:t>
            </a:r>
          </a:p>
        </p:txBody>
      </p:sp>
      <p:pic>
        <p:nvPicPr>
          <p:cNvPr id="4" name="Picture 3">
            <a:extLst>
              <a:ext uri="{FF2B5EF4-FFF2-40B4-BE49-F238E27FC236}">
                <a16:creationId xmlns:a16="http://schemas.microsoft.com/office/drawing/2014/main" id="{586A9C02-4B5D-452E-A684-84F608FD721D}"/>
              </a:ext>
            </a:extLst>
          </p:cNvPr>
          <p:cNvPicPr>
            <a:picLocks noChangeAspect="1"/>
          </p:cNvPicPr>
          <p:nvPr/>
        </p:nvPicPr>
        <p:blipFill rotWithShape="1">
          <a:blip r:embed="rId2"/>
          <a:srcRect l="14375" t="37767" r="31406" b="4417"/>
          <a:stretch/>
        </p:blipFill>
        <p:spPr>
          <a:xfrm>
            <a:off x="200025" y="930491"/>
            <a:ext cx="8865394" cy="5071414"/>
          </a:xfrm>
          <a:prstGeom prst="rect">
            <a:avLst/>
          </a:prstGeom>
        </p:spPr>
      </p:pic>
      <p:sp>
        <p:nvSpPr>
          <p:cNvPr id="5" name="TextBox 4">
            <a:extLst>
              <a:ext uri="{FF2B5EF4-FFF2-40B4-BE49-F238E27FC236}">
                <a16:creationId xmlns:a16="http://schemas.microsoft.com/office/drawing/2014/main" id="{E4CDAFB1-46CE-4F49-BD39-EEE5778377F3}"/>
              </a:ext>
            </a:extLst>
          </p:cNvPr>
          <p:cNvSpPr txBox="1"/>
          <p:nvPr/>
        </p:nvSpPr>
        <p:spPr>
          <a:xfrm>
            <a:off x="78582" y="4659113"/>
            <a:ext cx="8986836" cy="715581"/>
          </a:xfrm>
          <a:prstGeom prst="rect">
            <a:avLst/>
          </a:prstGeom>
          <a:solidFill>
            <a:schemeClr val="accent2"/>
          </a:solidFill>
        </p:spPr>
        <p:txBody>
          <a:bodyPr wrap="square" rtlCol="0">
            <a:spAutoFit/>
          </a:bodyPr>
          <a:lstStyle/>
          <a:p>
            <a:pPr algn="ctr"/>
            <a:r>
              <a:rPr lang="en-US" sz="4050" b="1" dirty="0"/>
              <a:t>So 88% of Buyers are up for grabs?</a:t>
            </a:r>
          </a:p>
        </p:txBody>
      </p:sp>
    </p:spTree>
    <p:extLst>
      <p:ext uri="{BB962C8B-B14F-4D97-AF65-F5344CB8AC3E}">
        <p14:creationId xmlns:p14="http://schemas.microsoft.com/office/powerpoint/2010/main" val="11433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32A80-321B-43CC-A69D-0379402E8EC3}"/>
              </a:ext>
            </a:extLst>
          </p:cNvPr>
          <p:cNvSpPr>
            <a:spLocks noGrp="1"/>
          </p:cNvSpPr>
          <p:nvPr>
            <p:ph type="title"/>
          </p:nvPr>
        </p:nvSpPr>
        <p:spPr/>
        <p:txBody>
          <a:bodyPr>
            <a:normAutofit/>
          </a:bodyPr>
          <a:lstStyle/>
          <a:p>
            <a:r>
              <a:rPr lang="en-US" sz="6000" dirty="0"/>
              <a:t>4 br. 1 </a:t>
            </a:r>
            <a:r>
              <a:rPr lang="en-US" sz="6000" dirty="0" err="1"/>
              <a:t>ba</a:t>
            </a:r>
            <a:r>
              <a:rPr lang="en-US" sz="6000" dirty="0"/>
              <a:t>. 1,288 sq. ft.</a:t>
            </a:r>
          </a:p>
        </p:txBody>
      </p:sp>
      <p:pic>
        <p:nvPicPr>
          <p:cNvPr id="4" name="Picture 3">
            <a:extLst>
              <a:ext uri="{FF2B5EF4-FFF2-40B4-BE49-F238E27FC236}">
                <a16:creationId xmlns:a16="http://schemas.microsoft.com/office/drawing/2014/main" id="{254B241A-81B0-4B04-AE3C-32D02261F4F6}"/>
              </a:ext>
            </a:extLst>
          </p:cNvPr>
          <p:cNvPicPr>
            <a:picLocks noChangeAspect="1"/>
          </p:cNvPicPr>
          <p:nvPr/>
        </p:nvPicPr>
        <p:blipFill rotWithShape="1">
          <a:blip r:embed="rId2"/>
          <a:srcRect l="9167" t="12719" r="42500" b="17379"/>
          <a:stretch/>
        </p:blipFill>
        <p:spPr>
          <a:xfrm>
            <a:off x="20595" y="1524000"/>
            <a:ext cx="5794587" cy="4495800"/>
          </a:xfrm>
          <a:prstGeom prst="rect">
            <a:avLst/>
          </a:prstGeom>
        </p:spPr>
      </p:pic>
      <p:pic>
        <p:nvPicPr>
          <p:cNvPr id="5" name="Picture 4">
            <a:extLst>
              <a:ext uri="{FF2B5EF4-FFF2-40B4-BE49-F238E27FC236}">
                <a16:creationId xmlns:a16="http://schemas.microsoft.com/office/drawing/2014/main" id="{2C6A23CB-2091-477F-82AF-4A2BE5FC578B}"/>
              </a:ext>
            </a:extLst>
          </p:cNvPr>
          <p:cNvPicPr>
            <a:picLocks noChangeAspect="1"/>
          </p:cNvPicPr>
          <p:nvPr/>
        </p:nvPicPr>
        <p:blipFill rotWithShape="1">
          <a:blip r:embed="rId2"/>
          <a:srcRect l="57500" t="12719" r="9166" b="4952"/>
          <a:stretch/>
        </p:blipFill>
        <p:spPr>
          <a:xfrm>
            <a:off x="5943600" y="1417638"/>
            <a:ext cx="3048000" cy="4038600"/>
          </a:xfrm>
          <a:prstGeom prst="rect">
            <a:avLst/>
          </a:prstGeom>
        </p:spPr>
      </p:pic>
    </p:spTree>
    <p:extLst>
      <p:ext uri="{BB962C8B-B14F-4D97-AF65-F5344CB8AC3E}">
        <p14:creationId xmlns:p14="http://schemas.microsoft.com/office/powerpoint/2010/main" val="140869396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3A08C-9B0A-498B-8E83-82E7F9F727A6}"/>
              </a:ext>
            </a:extLst>
          </p:cNvPr>
          <p:cNvSpPr>
            <a:spLocks noGrp="1"/>
          </p:cNvSpPr>
          <p:nvPr>
            <p:ph type="title"/>
          </p:nvPr>
        </p:nvSpPr>
        <p:spPr>
          <a:xfrm>
            <a:off x="712433" y="930491"/>
            <a:ext cx="7637015" cy="4487662"/>
          </a:xfrm>
        </p:spPr>
        <p:txBody>
          <a:bodyPr>
            <a:normAutofit fontScale="90000"/>
          </a:bodyPr>
          <a:lstStyle/>
          <a:p>
            <a:r>
              <a:rPr lang="en-US" sz="8625" b="1" dirty="0"/>
              <a:t>What does the Buyer want from their agent</a:t>
            </a:r>
          </a:p>
        </p:txBody>
      </p:sp>
      <p:pic>
        <p:nvPicPr>
          <p:cNvPr id="4" name="Picture 3">
            <a:extLst>
              <a:ext uri="{FF2B5EF4-FFF2-40B4-BE49-F238E27FC236}">
                <a16:creationId xmlns:a16="http://schemas.microsoft.com/office/drawing/2014/main" id="{3249F7E0-C8A5-4718-889E-3041391F77A4}"/>
              </a:ext>
            </a:extLst>
          </p:cNvPr>
          <p:cNvPicPr>
            <a:picLocks noChangeAspect="1"/>
          </p:cNvPicPr>
          <p:nvPr/>
        </p:nvPicPr>
        <p:blipFill rotWithShape="1">
          <a:blip r:embed="rId2"/>
          <a:srcRect l="15234" t="36311" r="30703" b="15194"/>
          <a:stretch/>
        </p:blipFill>
        <p:spPr>
          <a:xfrm>
            <a:off x="-16626" y="930490"/>
            <a:ext cx="9185476" cy="4420178"/>
          </a:xfrm>
          <a:prstGeom prst="rect">
            <a:avLst/>
          </a:prstGeom>
        </p:spPr>
      </p:pic>
    </p:spTree>
    <p:extLst>
      <p:ext uri="{BB962C8B-B14F-4D97-AF65-F5344CB8AC3E}">
        <p14:creationId xmlns:p14="http://schemas.microsoft.com/office/powerpoint/2010/main" val="67719944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44796-0936-46F4-A63F-933CEEBBA4CA}"/>
              </a:ext>
            </a:extLst>
          </p:cNvPr>
          <p:cNvSpPr>
            <a:spLocks noGrp="1"/>
          </p:cNvSpPr>
          <p:nvPr>
            <p:ph type="title"/>
          </p:nvPr>
        </p:nvSpPr>
        <p:spPr>
          <a:xfrm>
            <a:off x="1207294" y="930491"/>
            <a:ext cx="6900863" cy="2377065"/>
          </a:xfrm>
        </p:spPr>
        <p:txBody>
          <a:bodyPr>
            <a:normAutofit/>
          </a:bodyPr>
          <a:lstStyle/>
          <a:p>
            <a:r>
              <a:rPr lang="en-US" sz="7200" dirty="0"/>
              <a:t>Would they refer you?</a:t>
            </a:r>
          </a:p>
        </p:txBody>
      </p:sp>
      <p:pic>
        <p:nvPicPr>
          <p:cNvPr id="4" name="Picture 3">
            <a:extLst>
              <a:ext uri="{FF2B5EF4-FFF2-40B4-BE49-F238E27FC236}">
                <a16:creationId xmlns:a16="http://schemas.microsoft.com/office/drawing/2014/main" id="{34C18C1B-AF1C-443C-AB84-A4A48F3B0379}"/>
              </a:ext>
            </a:extLst>
          </p:cNvPr>
          <p:cNvPicPr>
            <a:picLocks noChangeAspect="1"/>
          </p:cNvPicPr>
          <p:nvPr/>
        </p:nvPicPr>
        <p:blipFill rotWithShape="1">
          <a:blip r:embed="rId2"/>
          <a:srcRect l="14375" t="16251" r="35079" b="17087"/>
          <a:stretch/>
        </p:blipFill>
        <p:spPr>
          <a:xfrm>
            <a:off x="76200" y="76200"/>
            <a:ext cx="8939490" cy="6324600"/>
          </a:xfrm>
          <a:prstGeom prst="rect">
            <a:avLst/>
          </a:prstGeom>
        </p:spPr>
      </p:pic>
      <p:sp>
        <p:nvSpPr>
          <p:cNvPr id="3" name="TextBox 2">
            <a:extLst>
              <a:ext uri="{FF2B5EF4-FFF2-40B4-BE49-F238E27FC236}">
                <a16:creationId xmlns:a16="http://schemas.microsoft.com/office/drawing/2014/main" id="{BF6F02AB-CBE7-4DE2-960E-FBF72A002F2E}"/>
              </a:ext>
            </a:extLst>
          </p:cNvPr>
          <p:cNvSpPr txBox="1"/>
          <p:nvPr/>
        </p:nvSpPr>
        <p:spPr>
          <a:xfrm>
            <a:off x="4584078" y="965341"/>
            <a:ext cx="2667000" cy="2862322"/>
          </a:xfrm>
          <a:prstGeom prst="rect">
            <a:avLst/>
          </a:prstGeom>
          <a:solidFill>
            <a:schemeClr val="accent2"/>
          </a:solidFill>
        </p:spPr>
        <p:txBody>
          <a:bodyPr wrap="square" rtlCol="0">
            <a:spAutoFit/>
          </a:bodyPr>
          <a:lstStyle/>
          <a:p>
            <a:pPr algn="ctr"/>
            <a:r>
              <a:rPr lang="en-US" sz="6000" b="1" dirty="0">
                <a:solidFill>
                  <a:schemeClr val="bg1"/>
                </a:solidFill>
              </a:rPr>
              <a:t>Only 12% DID</a:t>
            </a:r>
          </a:p>
        </p:txBody>
      </p:sp>
    </p:spTree>
    <p:extLst>
      <p:ext uri="{BB962C8B-B14F-4D97-AF65-F5344CB8AC3E}">
        <p14:creationId xmlns:p14="http://schemas.microsoft.com/office/powerpoint/2010/main" val="94854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F3473-A643-4011-B2F5-AA0DC5C70BA8}"/>
              </a:ext>
            </a:extLst>
          </p:cNvPr>
          <p:cNvSpPr>
            <a:spLocks noGrp="1"/>
          </p:cNvSpPr>
          <p:nvPr>
            <p:ph type="title"/>
          </p:nvPr>
        </p:nvSpPr>
        <p:spPr>
          <a:xfrm>
            <a:off x="0" y="1544854"/>
            <a:ext cx="9144000" cy="1491240"/>
          </a:xfrm>
        </p:spPr>
        <p:txBody>
          <a:bodyPr>
            <a:normAutofit fontScale="90000"/>
          </a:bodyPr>
          <a:lstStyle/>
          <a:p>
            <a:r>
              <a:rPr lang="en-US" sz="10350" dirty="0"/>
              <a:t>Did they?</a:t>
            </a:r>
          </a:p>
        </p:txBody>
      </p:sp>
      <p:pic>
        <p:nvPicPr>
          <p:cNvPr id="4" name="Picture 3">
            <a:extLst>
              <a:ext uri="{FF2B5EF4-FFF2-40B4-BE49-F238E27FC236}">
                <a16:creationId xmlns:a16="http://schemas.microsoft.com/office/drawing/2014/main" id="{E5C9F4A8-A52E-456A-A5AC-DF270AF1659B}"/>
              </a:ext>
            </a:extLst>
          </p:cNvPr>
          <p:cNvPicPr>
            <a:picLocks noChangeAspect="1"/>
          </p:cNvPicPr>
          <p:nvPr/>
        </p:nvPicPr>
        <p:blipFill rotWithShape="1">
          <a:blip r:embed="rId2"/>
          <a:srcRect l="6641" t="33690" r="25625" b="11845"/>
          <a:stretch/>
        </p:blipFill>
        <p:spPr>
          <a:xfrm>
            <a:off x="178593" y="1371601"/>
            <a:ext cx="8743949" cy="3771899"/>
          </a:xfrm>
          <a:prstGeom prst="rect">
            <a:avLst/>
          </a:prstGeom>
        </p:spPr>
      </p:pic>
      <p:sp>
        <p:nvSpPr>
          <p:cNvPr id="3" name="TextBox 2">
            <a:extLst>
              <a:ext uri="{FF2B5EF4-FFF2-40B4-BE49-F238E27FC236}">
                <a16:creationId xmlns:a16="http://schemas.microsoft.com/office/drawing/2014/main" id="{2EB4C1CA-6F04-4E58-BE54-3F429B69467F}"/>
              </a:ext>
            </a:extLst>
          </p:cNvPr>
          <p:cNvSpPr txBox="1"/>
          <p:nvPr/>
        </p:nvSpPr>
        <p:spPr>
          <a:xfrm>
            <a:off x="176236" y="160665"/>
            <a:ext cx="8617742" cy="769441"/>
          </a:xfrm>
          <a:prstGeom prst="rect">
            <a:avLst/>
          </a:prstGeom>
          <a:solidFill>
            <a:schemeClr val="accent1">
              <a:lumMod val="20000"/>
              <a:lumOff val="80000"/>
            </a:schemeClr>
          </a:solidFill>
        </p:spPr>
        <p:txBody>
          <a:bodyPr wrap="square" rtlCol="0">
            <a:spAutoFit/>
          </a:bodyPr>
          <a:lstStyle/>
          <a:p>
            <a:pPr algn="ctr"/>
            <a:r>
              <a:rPr lang="en-US" sz="4400" b="1" dirty="0"/>
              <a:t>The “Pareto” Principle = 80/20</a:t>
            </a:r>
          </a:p>
        </p:txBody>
      </p:sp>
    </p:spTree>
    <p:extLst>
      <p:ext uri="{BB962C8B-B14F-4D97-AF65-F5344CB8AC3E}">
        <p14:creationId xmlns:p14="http://schemas.microsoft.com/office/powerpoint/2010/main" val="217920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2400"/>
            <a:ext cx="8610600" cy="3810000"/>
          </a:xfrm>
        </p:spPr>
        <p:txBody>
          <a:bodyPr>
            <a:normAutofit/>
          </a:bodyPr>
          <a:lstStyle/>
          <a:p>
            <a:pPr algn="ctr"/>
            <a:r>
              <a:rPr lang="en-US" sz="7200" dirty="0">
                <a:solidFill>
                  <a:schemeClr val="tx1"/>
                </a:solidFill>
                <a:effectLst/>
              </a:rPr>
              <a:t>The course title?</a:t>
            </a:r>
            <a:br>
              <a:rPr lang="en-US" sz="7200" dirty="0">
                <a:solidFill>
                  <a:schemeClr val="tx1"/>
                </a:solidFill>
                <a:effectLst/>
              </a:rPr>
            </a:br>
            <a:r>
              <a:rPr lang="en-US" sz="7200" dirty="0">
                <a:solidFill>
                  <a:schemeClr val="tx1"/>
                </a:solidFill>
                <a:effectLst/>
              </a:rPr>
              <a:t>The first </a:t>
            </a:r>
            <a:r>
              <a:rPr lang="en-US" sz="7200" i="1" u="sng" dirty="0">
                <a:solidFill>
                  <a:schemeClr val="tx1"/>
                </a:solidFill>
                <a:effectLst/>
              </a:rPr>
              <a:t>word</a:t>
            </a:r>
            <a:r>
              <a:rPr lang="en-US" sz="7200" dirty="0">
                <a:solidFill>
                  <a:schemeClr val="tx1"/>
                </a:solidFill>
                <a:effectLst/>
              </a:rPr>
              <a:t> is </a:t>
            </a:r>
            <a:r>
              <a:rPr lang="en-US" sz="8900" dirty="0">
                <a:solidFill>
                  <a:schemeClr val="tx1"/>
                </a:solidFill>
                <a:effectLst/>
              </a:rPr>
              <a:t>“Selling”</a:t>
            </a:r>
          </a:p>
        </p:txBody>
      </p:sp>
      <p:sp>
        <p:nvSpPr>
          <p:cNvPr id="3" name="Subtitle 2"/>
          <p:cNvSpPr>
            <a:spLocks noGrp="1"/>
          </p:cNvSpPr>
          <p:nvPr>
            <p:ph type="subTitle" idx="1"/>
          </p:nvPr>
        </p:nvSpPr>
        <p:spPr>
          <a:xfrm>
            <a:off x="685800" y="4038600"/>
            <a:ext cx="7772400" cy="1199704"/>
          </a:xfrm>
        </p:spPr>
        <p:txBody>
          <a:bodyPr>
            <a:normAutofit/>
          </a:bodyPr>
          <a:lstStyle/>
          <a:p>
            <a:pPr algn="ctr"/>
            <a:r>
              <a:rPr lang="en-US" sz="4800" b="1" dirty="0"/>
              <a:t>How good are you?</a:t>
            </a:r>
          </a:p>
        </p:txBody>
      </p:sp>
    </p:spTree>
    <p:extLst>
      <p:ext uri="{BB962C8B-B14F-4D97-AF65-F5344CB8AC3E}">
        <p14:creationId xmlns:p14="http://schemas.microsoft.com/office/powerpoint/2010/main" val="16330465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FA4473-8C3C-463A-9CA8-96E68C353F7A}"/>
              </a:ext>
            </a:extLst>
          </p:cNvPr>
          <p:cNvSpPr>
            <a:spLocks noGrp="1"/>
          </p:cNvSpPr>
          <p:nvPr>
            <p:ph type="title"/>
          </p:nvPr>
        </p:nvSpPr>
        <p:spPr>
          <a:xfrm>
            <a:off x="786" y="235425"/>
            <a:ext cx="9143214" cy="1243649"/>
          </a:xfrm>
        </p:spPr>
        <p:txBody>
          <a:bodyPr>
            <a:normAutofit fontScale="90000"/>
          </a:bodyPr>
          <a:lstStyle/>
          <a:p>
            <a:pPr algn="ctr"/>
            <a:r>
              <a:rPr lang="en-US" sz="6000" b="1" dirty="0"/>
              <a:t>What do you know about…</a:t>
            </a:r>
          </a:p>
        </p:txBody>
      </p:sp>
      <p:pic>
        <p:nvPicPr>
          <p:cNvPr id="5" name="Picture 4">
            <a:extLst>
              <a:ext uri="{FF2B5EF4-FFF2-40B4-BE49-F238E27FC236}">
                <a16:creationId xmlns:a16="http://schemas.microsoft.com/office/drawing/2014/main" id="{6E61F860-1181-4F92-86C8-F215D14B2392}"/>
              </a:ext>
            </a:extLst>
          </p:cNvPr>
          <p:cNvPicPr>
            <a:picLocks noChangeAspect="1"/>
          </p:cNvPicPr>
          <p:nvPr/>
        </p:nvPicPr>
        <p:blipFill rotWithShape="1">
          <a:blip r:embed="rId2"/>
          <a:srcRect t="8990"/>
          <a:stretch/>
        </p:blipFill>
        <p:spPr>
          <a:xfrm>
            <a:off x="152400" y="1479074"/>
            <a:ext cx="8988250" cy="4388326"/>
          </a:xfrm>
          <a:prstGeom prst="rect">
            <a:avLst/>
          </a:prstGeom>
        </p:spPr>
      </p:pic>
    </p:spTree>
    <p:extLst>
      <p:ext uri="{BB962C8B-B14F-4D97-AF65-F5344CB8AC3E}">
        <p14:creationId xmlns:p14="http://schemas.microsoft.com/office/powerpoint/2010/main" val="188926451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77500" lnSpcReduction="20000"/>
          </a:bodyPr>
          <a:lstStyle/>
          <a:p>
            <a:pPr marL="0" indent="0" algn="ctr">
              <a:buNone/>
            </a:pPr>
            <a:endParaRPr lang="en-US" sz="10300" dirty="0">
              <a:solidFill>
                <a:schemeClr val="bg1"/>
              </a:solidFill>
              <a:latin typeface="Antaviana" pitchFamily="2" charset="0"/>
            </a:endParaRPr>
          </a:p>
          <a:p>
            <a:pPr marL="0" indent="0" algn="ctr">
              <a:buNone/>
            </a:pPr>
            <a:r>
              <a:rPr lang="en-US" sz="34400" dirty="0">
                <a:solidFill>
                  <a:schemeClr val="bg1"/>
                </a:solidFill>
                <a:latin typeface="Antaviana" pitchFamily="2" charset="0"/>
              </a:rPr>
              <a:t>50/58</a:t>
            </a:r>
            <a:endParaRPr lang="en-US" sz="28700" dirty="0">
              <a:solidFill>
                <a:schemeClr val="bg1"/>
              </a:solidFill>
              <a:latin typeface="Antaviana" pitchFamily="2" charset="0"/>
            </a:endParaRPr>
          </a:p>
        </p:txBody>
      </p:sp>
    </p:spTree>
    <p:extLst>
      <p:ext uri="{BB962C8B-B14F-4D97-AF65-F5344CB8AC3E}">
        <p14:creationId xmlns:p14="http://schemas.microsoft.com/office/powerpoint/2010/main" val="168352268"/>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a:solidFill>
            <a:schemeClr val="accent1">
              <a:lumMod val="20000"/>
              <a:lumOff val="80000"/>
            </a:schemeClr>
          </a:solidFill>
        </p:spPr>
        <p:txBody>
          <a:bodyPr>
            <a:noAutofit/>
          </a:bodyPr>
          <a:lstStyle/>
          <a:p>
            <a:r>
              <a:rPr lang="en-US" sz="5400" b="1" dirty="0"/>
              <a:t>If I were interviewing you…</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047" y="1295400"/>
            <a:ext cx="7879906" cy="5410200"/>
          </a:xfrm>
        </p:spPr>
      </p:pic>
    </p:spTree>
    <p:extLst>
      <p:ext uri="{BB962C8B-B14F-4D97-AF65-F5344CB8AC3E}">
        <p14:creationId xmlns:p14="http://schemas.microsoft.com/office/powerpoint/2010/main" val="31100642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FC29F-74F7-446C-B1DC-2A08F0EE8031}"/>
              </a:ext>
            </a:extLst>
          </p:cNvPr>
          <p:cNvSpPr>
            <a:spLocks noGrp="1"/>
          </p:cNvSpPr>
          <p:nvPr>
            <p:ph type="title"/>
          </p:nvPr>
        </p:nvSpPr>
        <p:spPr>
          <a:xfrm>
            <a:off x="0" y="76200"/>
            <a:ext cx="3946296" cy="6019800"/>
          </a:xfrm>
          <a:solidFill>
            <a:schemeClr val="bg2"/>
          </a:solidFill>
        </p:spPr>
        <p:txBody>
          <a:bodyPr/>
          <a:lstStyle/>
          <a:p>
            <a:r>
              <a:rPr lang="en-US" sz="7200" b="1" dirty="0"/>
              <a:t>This is the last class…</a:t>
            </a:r>
          </a:p>
        </p:txBody>
      </p:sp>
      <p:pic>
        <p:nvPicPr>
          <p:cNvPr id="5" name="Content Placeholder 4" descr="A small white dog&#10;&#10;Description automatically generated">
            <a:extLst>
              <a:ext uri="{FF2B5EF4-FFF2-40B4-BE49-F238E27FC236}">
                <a16:creationId xmlns:a16="http://schemas.microsoft.com/office/drawing/2014/main" id="{BBFA72E7-79EB-4C7A-8473-EB2F471D329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46296" y="80128"/>
            <a:ext cx="4911953" cy="6549272"/>
          </a:xfrm>
        </p:spPr>
      </p:pic>
    </p:spTree>
    <p:extLst>
      <p:ext uri="{BB962C8B-B14F-4D97-AF65-F5344CB8AC3E}">
        <p14:creationId xmlns:p14="http://schemas.microsoft.com/office/powerpoint/2010/main" val="341908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6ACC5-B0E8-4A15-81FE-EA7CA4F475A8}"/>
              </a:ext>
            </a:extLst>
          </p:cNvPr>
          <p:cNvSpPr>
            <a:spLocks noGrp="1"/>
          </p:cNvSpPr>
          <p:nvPr>
            <p:ph type="title"/>
          </p:nvPr>
        </p:nvSpPr>
        <p:spPr>
          <a:xfrm>
            <a:off x="76200" y="4495800"/>
            <a:ext cx="8991600" cy="2209800"/>
          </a:xfrm>
          <a:solidFill>
            <a:srgbClr val="CE9D6C"/>
          </a:solidFill>
        </p:spPr>
        <p:txBody>
          <a:bodyPr>
            <a:normAutofit/>
          </a:bodyPr>
          <a:lstStyle/>
          <a:p>
            <a:r>
              <a:rPr lang="en-US" sz="5400" dirty="0"/>
              <a:t>$25,000 8 br. 3 </a:t>
            </a:r>
            <a:r>
              <a:rPr lang="en-US" sz="5400" dirty="0" err="1"/>
              <a:t>ba</a:t>
            </a:r>
            <a:r>
              <a:rPr lang="en-US" sz="5400" dirty="0"/>
              <a:t>. 4,482 sq. ft? </a:t>
            </a:r>
            <a:br>
              <a:rPr lang="en-US" sz="5400" dirty="0"/>
            </a:br>
            <a:r>
              <a:rPr lang="en-US" sz="5400" dirty="0"/>
              <a:t>11/12/2020</a:t>
            </a:r>
          </a:p>
        </p:txBody>
      </p:sp>
      <p:pic>
        <p:nvPicPr>
          <p:cNvPr id="4" name="Picture 3">
            <a:extLst>
              <a:ext uri="{FF2B5EF4-FFF2-40B4-BE49-F238E27FC236}">
                <a16:creationId xmlns:a16="http://schemas.microsoft.com/office/drawing/2014/main" id="{F43C4835-9A86-4ECE-A9F0-EF94A3CA6EAE}"/>
              </a:ext>
            </a:extLst>
          </p:cNvPr>
          <p:cNvPicPr>
            <a:picLocks noChangeAspect="1"/>
          </p:cNvPicPr>
          <p:nvPr/>
        </p:nvPicPr>
        <p:blipFill rotWithShape="1">
          <a:blip r:embed="rId2"/>
          <a:srcRect t="12719"/>
          <a:stretch/>
        </p:blipFill>
        <p:spPr>
          <a:xfrm>
            <a:off x="0" y="152400"/>
            <a:ext cx="9144000" cy="4281487"/>
          </a:xfrm>
          <a:prstGeom prst="rect">
            <a:avLst/>
          </a:prstGeom>
        </p:spPr>
      </p:pic>
    </p:spTree>
    <p:extLst>
      <p:ext uri="{BB962C8B-B14F-4D97-AF65-F5344CB8AC3E}">
        <p14:creationId xmlns:p14="http://schemas.microsoft.com/office/powerpoint/2010/main" val="2594161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22B73-90E4-4F1A-922B-38C68B4D3C5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46B00BC1-8EFC-47C5-9100-39A7E085F0B7}"/>
              </a:ext>
            </a:extLst>
          </p:cNvPr>
          <p:cNvPicPr>
            <a:picLocks noChangeAspect="1"/>
          </p:cNvPicPr>
          <p:nvPr/>
        </p:nvPicPr>
        <p:blipFill rotWithShape="1">
          <a:blip r:embed="rId2"/>
          <a:srcRect t="14276" r="50000"/>
          <a:stretch/>
        </p:blipFill>
        <p:spPr>
          <a:xfrm>
            <a:off x="76200" y="52880"/>
            <a:ext cx="7315200" cy="6728920"/>
          </a:xfrm>
          <a:prstGeom prst="rect">
            <a:avLst/>
          </a:prstGeom>
        </p:spPr>
      </p:pic>
      <p:sp>
        <p:nvSpPr>
          <p:cNvPr id="4" name="TextBox 3">
            <a:extLst>
              <a:ext uri="{FF2B5EF4-FFF2-40B4-BE49-F238E27FC236}">
                <a16:creationId xmlns:a16="http://schemas.microsoft.com/office/drawing/2014/main" id="{BED3C51F-D092-4D7D-9EA1-3E5DD75F6286}"/>
              </a:ext>
            </a:extLst>
          </p:cNvPr>
          <p:cNvSpPr txBox="1"/>
          <p:nvPr/>
        </p:nvSpPr>
        <p:spPr>
          <a:xfrm>
            <a:off x="7239000" y="1981200"/>
            <a:ext cx="1828800" cy="1323439"/>
          </a:xfrm>
          <a:prstGeom prst="rect">
            <a:avLst/>
          </a:prstGeom>
          <a:solidFill>
            <a:srgbClr val="FF0000"/>
          </a:solidFill>
        </p:spPr>
        <p:txBody>
          <a:bodyPr wrap="square" rtlCol="0">
            <a:spAutoFit/>
          </a:bodyPr>
          <a:lstStyle/>
          <a:p>
            <a:pPr algn="ctr"/>
            <a:r>
              <a:rPr lang="en-US" sz="4000" b="1" dirty="0">
                <a:solidFill>
                  <a:schemeClr val="bg1"/>
                </a:solidFill>
              </a:rPr>
              <a:t>April 2, 2019</a:t>
            </a:r>
          </a:p>
        </p:txBody>
      </p:sp>
    </p:spTree>
    <p:extLst>
      <p:ext uri="{BB962C8B-B14F-4D97-AF65-F5344CB8AC3E}">
        <p14:creationId xmlns:p14="http://schemas.microsoft.com/office/powerpoint/2010/main" val="699786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1371600"/>
            <a:ext cx="5181600" cy="5181600"/>
          </a:xfrm>
        </p:spPr>
      </p:pic>
      <p:sp>
        <p:nvSpPr>
          <p:cNvPr id="3" name="Title 2"/>
          <p:cNvSpPr>
            <a:spLocks noGrp="1"/>
          </p:cNvSpPr>
          <p:nvPr>
            <p:ph type="title"/>
          </p:nvPr>
        </p:nvSpPr>
        <p:spPr/>
        <p:txBody>
          <a:bodyPr/>
          <a:lstStyle/>
          <a:p>
            <a:r>
              <a:rPr lang="en-US" sz="8800" i="1" dirty="0">
                <a:solidFill>
                  <a:schemeClr val="tx1"/>
                </a:solidFill>
              </a:rPr>
              <a:t>Mission?</a:t>
            </a:r>
          </a:p>
        </p:txBody>
      </p:sp>
    </p:spTree>
    <p:extLst>
      <p:ext uri="{BB962C8B-B14F-4D97-AF65-F5344CB8AC3E}">
        <p14:creationId xmlns:p14="http://schemas.microsoft.com/office/powerpoint/2010/main" val="1113246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1600200"/>
            <a:ext cx="7391400" cy="5120763"/>
          </a:xfrm>
        </p:spPr>
      </p:pic>
      <p:sp>
        <p:nvSpPr>
          <p:cNvPr id="3" name="Title 2"/>
          <p:cNvSpPr>
            <a:spLocks noGrp="1"/>
          </p:cNvSpPr>
          <p:nvPr>
            <p:ph type="title"/>
          </p:nvPr>
        </p:nvSpPr>
        <p:spPr/>
        <p:txBody>
          <a:bodyPr/>
          <a:lstStyle/>
          <a:p>
            <a:r>
              <a:rPr lang="en-US" dirty="0">
                <a:solidFill>
                  <a:schemeClr val="tx1"/>
                </a:solidFill>
              </a:rPr>
              <a:t>Are you </a:t>
            </a:r>
            <a:r>
              <a:rPr lang="en-US" i="1" u="sng" dirty="0">
                <a:solidFill>
                  <a:schemeClr val="tx1"/>
                </a:solidFill>
              </a:rPr>
              <a:t>willing</a:t>
            </a:r>
            <a:r>
              <a:rPr lang="en-US" dirty="0">
                <a:solidFill>
                  <a:schemeClr val="tx1"/>
                </a:solidFill>
              </a:rPr>
              <a:t> to COLLABORATE?</a:t>
            </a:r>
          </a:p>
        </p:txBody>
      </p:sp>
    </p:spTree>
    <p:extLst>
      <p:ext uri="{BB962C8B-B14F-4D97-AF65-F5344CB8AC3E}">
        <p14:creationId xmlns:p14="http://schemas.microsoft.com/office/powerpoint/2010/main" val="3897553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D87CC3-6602-4904-83A9-3418B8EA27FC}"/>
              </a:ext>
            </a:extLst>
          </p:cNvPr>
          <p:cNvSpPr>
            <a:spLocks noGrp="1"/>
          </p:cNvSpPr>
          <p:nvPr>
            <p:ph idx="1"/>
          </p:nvPr>
        </p:nvSpPr>
        <p:spPr>
          <a:xfrm>
            <a:off x="152400" y="609600"/>
            <a:ext cx="3124200" cy="5257800"/>
          </a:xfrm>
        </p:spPr>
        <p:txBody>
          <a:bodyPr/>
          <a:lstStyle/>
          <a:p>
            <a:pPr marL="109728" indent="0">
              <a:buNone/>
            </a:pPr>
            <a:r>
              <a:rPr lang="en-US" sz="2400" u="sng" dirty="0"/>
              <a:t>METHODOLOGY</a:t>
            </a:r>
            <a:r>
              <a:rPr lang="en-US" sz="1600" dirty="0"/>
              <a:t> </a:t>
            </a:r>
          </a:p>
          <a:p>
            <a:pPr marL="109728" indent="0">
              <a:buNone/>
            </a:pPr>
            <a:r>
              <a:rPr lang="en-US" sz="1600" dirty="0"/>
              <a:t>In March 2020, NAR e-mailed a </a:t>
            </a:r>
            <a:r>
              <a:rPr lang="en-US" sz="2800" dirty="0"/>
              <a:t>93-question survey</a:t>
            </a:r>
            <a:r>
              <a:rPr lang="en-US" sz="1800" dirty="0"/>
              <a:t> </a:t>
            </a:r>
            <a:r>
              <a:rPr lang="en-US" sz="1600" dirty="0"/>
              <a:t>to a random sample of </a:t>
            </a:r>
            <a:r>
              <a:rPr lang="en-US" sz="2800" dirty="0"/>
              <a:t>169,038 REALTORS®. </a:t>
            </a:r>
            <a:r>
              <a:rPr lang="en-US" sz="1600" dirty="0"/>
              <a:t>Using this method, a total of 12,464 responses were received. The survey had an adjusted response rate of 7.4 percent. The confidence interval at a 95 percent level of confidence is +/- 0.87 percent based on a population of 1.4 million members.</a:t>
            </a:r>
            <a:endParaRPr lang="en-US" sz="4800" dirty="0"/>
          </a:p>
        </p:txBody>
      </p:sp>
      <p:pic>
        <p:nvPicPr>
          <p:cNvPr id="5" name="Picture 4">
            <a:extLst>
              <a:ext uri="{FF2B5EF4-FFF2-40B4-BE49-F238E27FC236}">
                <a16:creationId xmlns:a16="http://schemas.microsoft.com/office/drawing/2014/main" id="{53CEAE94-E180-4BD6-9FE0-58B80B271F59}"/>
              </a:ext>
            </a:extLst>
          </p:cNvPr>
          <p:cNvPicPr>
            <a:picLocks noChangeAspect="1"/>
          </p:cNvPicPr>
          <p:nvPr/>
        </p:nvPicPr>
        <p:blipFill rotWithShape="1">
          <a:blip r:embed="rId2"/>
          <a:srcRect l="38334" t="13700" r="25000" b="15097"/>
          <a:stretch/>
        </p:blipFill>
        <p:spPr>
          <a:xfrm>
            <a:off x="3500252" y="0"/>
            <a:ext cx="5638800" cy="6535884"/>
          </a:xfrm>
          <a:prstGeom prst="rect">
            <a:avLst/>
          </a:prstGeom>
        </p:spPr>
      </p:pic>
    </p:spTree>
    <p:extLst>
      <p:ext uri="{BB962C8B-B14F-4D97-AF65-F5344CB8AC3E}">
        <p14:creationId xmlns:p14="http://schemas.microsoft.com/office/powerpoint/2010/main" val="3016843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en-US" sz="8800" u="sng" dirty="0"/>
              <a:t>Objectives</a:t>
            </a:r>
            <a:r>
              <a:rPr lang="en-US" sz="8800" dirty="0"/>
              <a:t> – Where do we want to go?</a:t>
            </a:r>
          </a:p>
        </p:txBody>
      </p:sp>
      <p:sp>
        <p:nvSpPr>
          <p:cNvPr id="3" name="Title 2"/>
          <p:cNvSpPr>
            <a:spLocks noGrp="1"/>
          </p:cNvSpPr>
          <p:nvPr>
            <p:ph type="title"/>
          </p:nvPr>
        </p:nvSpPr>
        <p:spPr/>
        <p:txBody>
          <a:bodyPr/>
          <a:lstStyle/>
          <a:p>
            <a:r>
              <a:rPr lang="en-US" sz="8800" i="1" dirty="0">
                <a:solidFill>
                  <a:schemeClr val="tx1"/>
                </a:solidFill>
              </a:rPr>
              <a:t>Goals?</a:t>
            </a:r>
          </a:p>
        </p:txBody>
      </p:sp>
    </p:spTree>
    <p:extLst>
      <p:ext uri="{BB962C8B-B14F-4D97-AF65-F5344CB8AC3E}">
        <p14:creationId xmlns:p14="http://schemas.microsoft.com/office/powerpoint/2010/main" val="320735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574BEB-EC51-4DD8-B3FE-CB07C10CCB82}"/>
              </a:ext>
            </a:extLst>
          </p:cNvPr>
          <p:cNvSpPr>
            <a:spLocks noGrp="1"/>
          </p:cNvSpPr>
          <p:nvPr>
            <p:ph idx="1"/>
          </p:nvPr>
        </p:nvSpPr>
        <p:spPr/>
        <p:txBody>
          <a:bodyPr/>
          <a:lstStyle/>
          <a:p>
            <a:pPr algn="ctr"/>
            <a:r>
              <a:rPr lang="en-US" dirty="0"/>
              <a:t>Why does anyone buy?</a:t>
            </a:r>
          </a:p>
        </p:txBody>
      </p:sp>
      <p:sp>
        <p:nvSpPr>
          <p:cNvPr id="3" name="Title 2">
            <a:extLst>
              <a:ext uri="{FF2B5EF4-FFF2-40B4-BE49-F238E27FC236}">
                <a16:creationId xmlns:a16="http://schemas.microsoft.com/office/drawing/2014/main" id="{0C895685-12D8-4CF5-9A3B-6246EEB23A51}"/>
              </a:ext>
            </a:extLst>
          </p:cNvPr>
          <p:cNvSpPr>
            <a:spLocks noGrp="1"/>
          </p:cNvSpPr>
          <p:nvPr>
            <p:ph type="title"/>
          </p:nvPr>
        </p:nvSpPr>
        <p:spPr/>
        <p:txBody>
          <a:bodyPr/>
          <a:lstStyle/>
          <a:p>
            <a:r>
              <a:rPr lang="en-US" dirty="0"/>
              <a:t>The </a:t>
            </a:r>
            <a:r>
              <a:rPr lang="en-US" sz="8800" dirty="0"/>
              <a:t>BIG</a:t>
            </a:r>
            <a:r>
              <a:rPr lang="en-US" dirty="0"/>
              <a:t> Question?</a:t>
            </a:r>
          </a:p>
        </p:txBody>
      </p:sp>
      <p:pic>
        <p:nvPicPr>
          <p:cNvPr id="5" name="Picture 4" descr="A cat lying on a bed&#10;&#10;Description automatically generated">
            <a:extLst>
              <a:ext uri="{FF2B5EF4-FFF2-40B4-BE49-F238E27FC236}">
                <a16:creationId xmlns:a16="http://schemas.microsoft.com/office/drawing/2014/main" id="{B17DFFD7-40E7-469E-9E4E-C48BE14065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667000"/>
            <a:ext cx="5384800" cy="4038600"/>
          </a:xfrm>
          <a:prstGeom prst="rect">
            <a:avLst/>
          </a:prstGeom>
        </p:spPr>
      </p:pic>
    </p:spTree>
    <p:extLst>
      <p:ext uri="{BB962C8B-B14F-4D97-AF65-F5344CB8AC3E}">
        <p14:creationId xmlns:p14="http://schemas.microsoft.com/office/powerpoint/2010/main" val="1317490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7D2EA-1ECC-40A9-8A2B-3EE27937A6FE}"/>
              </a:ext>
            </a:extLst>
          </p:cNvPr>
          <p:cNvSpPr>
            <a:spLocks noGrp="1"/>
          </p:cNvSpPr>
          <p:nvPr>
            <p:ph type="title"/>
          </p:nvPr>
        </p:nvSpPr>
        <p:spPr/>
        <p:txBody>
          <a:bodyPr/>
          <a:lstStyle/>
          <a:p>
            <a:r>
              <a:rPr lang="en-US" dirty="0"/>
              <a:t>Thoughts from Robin Smith New Home CE class</a:t>
            </a:r>
          </a:p>
        </p:txBody>
      </p:sp>
      <p:sp>
        <p:nvSpPr>
          <p:cNvPr id="3" name="Content Placeholder 2">
            <a:extLst>
              <a:ext uri="{FF2B5EF4-FFF2-40B4-BE49-F238E27FC236}">
                <a16:creationId xmlns:a16="http://schemas.microsoft.com/office/drawing/2014/main" id="{F3F4312C-B347-4ADA-87EA-C2254450816B}"/>
              </a:ext>
            </a:extLst>
          </p:cNvPr>
          <p:cNvSpPr>
            <a:spLocks noGrp="1"/>
          </p:cNvSpPr>
          <p:nvPr>
            <p:ph idx="1"/>
          </p:nvPr>
        </p:nvSpPr>
        <p:spPr/>
        <p:txBody>
          <a:bodyPr/>
          <a:lstStyle/>
          <a:p>
            <a:pPr marL="0" indent="0">
              <a:buNone/>
            </a:pPr>
            <a:r>
              <a:rPr lang="en-US" dirty="0"/>
              <a:t>She’s a member of SNHBA</a:t>
            </a:r>
          </a:p>
          <a:p>
            <a:pPr marL="0" indent="0">
              <a:buNone/>
            </a:pPr>
            <a:r>
              <a:rPr lang="en-US" dirty="0"/>
              <a:t>Visit all 3 sites – LVR new home source, RJ guide/Claire – has on-line app AND SNHBA</a:t>
            </a:r>
          </a:p>
          <a:p>
            <a:pPr marL="0" indent="0">
              <a:buNone/>
            </a:pPr>
            <a:r>
              <a:rPr lang="en-US" dirty="0"/>
              <a:t>Get #’s for Concierges</a:t>
            </a:r>
          </a:p>
        </p:txBody>
      </p:sp>
    </p:spTree>
    <p:extLst>
      <p:ext uri="{BB962C8B-B14F-4D97-AF65-F5344CB8AC3E}">
        <p14:creationId xmlns:p14="http://schemas.microsoft.com/office/powerpoint/2010/main" val="2025837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1143000"/>
          </a:xfrm>
        </p:spPr>
        <p:txBody>
          <a:bodyPr>
            <a:noAutofit/>
          </a:bodyPr>
          <a:lstStyle/>
          <a:p>
            <a:r>
              <a:rPr lang="en-US" sz="4800" b="1" dirty="0"/>
              <a:t>Will they find this without you?</a:t>
            </a:r>
          </a:p>
        </p:txBody>
      </p:sp>
      <p:pic>
        <p:nvPicPr>
          <p:cNvPr id="5" name="Picture 4"/>
          <p:cNvPicPr>
            <a:picLocks noChangeAspect="1"/>
          </p:cNvPicPr>
          <p:nvPr/>
        </p:nvPicPr>
        <p:blipFill rotWithShape="1">
          <a:blip r:embed="rId3"/>
          <a:srcRect t="9492"/>
          <a:stretch/>
        </p:blipFill>
        <p:spPr>
          <a:xfrm>
            <a:off x="18738" y="1600200"/>
            <a:ext cx="9170378" cy="4495800"/>
          </a:xfrm>
          <a:prstGeom prst="rect">
            <a:avLst/>
          </a:prstGeom>
        </p:spPr>
      </p:pic>
    </p:spTree>
    <p:extLst>
      <p:ext uri="{BB962C8B-B14F-4D97-AF65-F5344CB8AC3E}">
        <p14:creationId xmlns:p14="http://schemas.microsoft.com/office/powerpoint/2010/main" val="3179909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68656-B731-4543-9D62-63D46B6D48E4}"/>
              </a:ext>
            </a:extLst>
          </p:cNvPr>
          <p:cNvSpPr>
            <a:spLocks noGrp="1"/>
          </p:cNvSpPr>
          <p:nvPr>
            <p:ph type="title"/>
          </p:nvPr>
        </p:nvSpPr>
        <p:spPr>
          <a:xfrm>
            <a:off x="0" y="0"/>
            <a:ext cx="9144000" cy="1417638"/>
          </a:xfrm>
          <a:solidFill>
            <a:schemeClr val="accent3">
              <a:lumMod val="40000"/>
              <a:lumOff val="60000"/>
            </a:schemeClr>
          </a:solidFill>
        </p:spPr>
        <p:txBody>
          <a:bodyPr>
            <a:normAutofit/>
          </a:bodyPr>
          <a:lstStyle/>
          <a:p>
            <a:r>
              <a:rPr lang="en-US" sz="7200" dirty="0"/>
              <a:t>11/12/2020</a:t>
            </a:r>
          </a:p>
        </p:txBody>
      </p:sp>
      <p:pic>
        <p:nvPicPr>
          <p:cNvPr id="4" name="Picture 3">
            <a:extLst>
              <a:ext uri="{FF2B5EF4-FFF2-40B4-BE49-F238E27FC236}">
                <a16:creationId xmlns:a16="http://schemas.microsoft.com/office/drawing/2014/main" id="{8467310B-379C-4B1B-B379-02D61A70AFFD}"/>
              </a:ext>
            </a:extLst>
          </p:cNvPr>
          <p:cNvPicPr>
            <a:picLocks noChangeAspect="1"/>
          </p:cNvPicPr>
          <p:nvPr/>
        </p:nvPicPr>
        <p:blipFill rotWithShape="1">
          <a:blip r:embed="rId2"/>
          <a:srcRect t="12719"/>
          <a:stretch/>
        </p:blipFill>
        <p:spPr>
          <a:xfrm>
            <a:off x="0" y="1600200"/>
            <a:ext cx="9144000" cy="4281487"/>
          </a:xfrm>
          <a:prstGeom prst="rect">
            <a:avLst/>
          </a:prstGeom>
        </p:spPr>
      </p:pic>
    </p:spTree>
    <p:extLst>
      <p:ext uri="{BB962C8B-B14F-4D97-AF65-F5344CB8AC3E}">
        <p14:creationId xmlns:p14="http://schemas.microsoft.com/office/powerpoint/2010/main" val="2360943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73CCB-EDAF-4DAE-8ECC-EC62686FCBEA}"/>
              </a:ext>
            </a:extLst>
          </p:cNvPr>
          <p:cNvSpPr>
            <a:spLocks noGrp="1"/>
          </p:cNvSpPr>
          <p:nvPr>
            <p:ph type="title"/>
          </p:nvPr>
        </p:nvSpPr>
        <p:spPr/>
        <p:txBody>
          <a:bodyPr>
            <a:normAutofit/>
          </a:bodyPr>
          <a:lstStyle/>
          <a:p>
            <a:r>
              <a:rPr lang="en-US" sz="6000" dirty="0"/>
              <a:t>231 Communities</a:t>
            </a:r>
          </a:p>
        </p:txBody>
      </p:sp>
      <p:pic>
        <p:nvPicPr>
          <p:cNvPr id="4" name="Picture 3">
            <a:extLst>
              <a:ext uri="{FF2B5EF4-FFF2-40B4-BE49-F238E27FC236}">
                <a16:creationId xmlns:a16="http://schemas.microsoft.com/office/drawing/2014/main" id="{DE0352FA-0CEA-49E1-B7E7-B09FC801A6E9}"/>
              </a:ext>
            </a:extLst>
          </p:cNvPr>
          <p:cNvPicPr>
            <a:picLocks noChangeAspect="1"/>
          </p:cNvPicPr>
          <p:nvPr/>
        </p:nvPicPr>
        <p:blipFill rotWithShape="1">
          <a:blip r:embed="rId2"/>
          <a:srcRect t="11165"/>
          <a:stretch/>
        </p:blipFill>
        <p:spPr>
          <a:xfrm>
            <a:off x="0" y="1524000"/>
            <a:ext cx="9144000" cy="4357687"/>
          </a:xfrm>
          <a:prstGeom prst="rect">
            <a:avLst/>
          </a:prstGeom>
        </p:spPr>
      </p:pic>
    </p:spTree>
    <p:extLst>
      <p:ext uri="{BB962C8B-B14F-4D97-AF65-F5344CB8AC3E}">
        <p14:creationId xmlns:p14="http://schemas.microsoft.com/office/powerpoint/2010/main" val="157011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E81D5-604D-4A3F-AFF6-838639073B78}"/>
              </a:ext>
            </a:extLst>
          </p:cNvPr>
          <p:cNvSpPr>
            <a:spLocks noGrp="1"/>
          </p:cNvSpPr>
          <p:nvPr>
            <p:ph type="title"/>
          </p:nvPr>
        </p:nvSpPr>
        <p:spPr>
          <a:xfrm>
            <a:off x="0" y="97376"/>
            <a:ext cx="9067800" cy="1274224"/>
          </a:xfrm>
          <a:solidFill>
            <a:schemeClr val="accent1"/>
          </a:solidFill>
        </p:spPr>
        <p:txBody>
          <a:bodyPr>
            <a:noAutofit/>
          </a:bodyPr>
          <a:lstStyle/>
          <a:p>
            <a:r>
              <a:rPr lang="en-US" b="1" dirty="0">
                <a:solidFill>
                  <a:schemeClr val="bg1"/>
                </a:solidFill>
              </a:rPr>
              <a:t>5/9/2021</a:t>
            </a:r>
            <a:br>
              <a:rPr lang="en-US" b="1" dirty="0">
                <a:solidFill>
                  <a:schemeClr val="bg1"/>
                </a:solidFill>
              </a:rPr>
            </a:br>
            <a:r>
              <a:rPr lang="en-US" b="1" dirty="0">
                <a:solidFill>
                  <a:schemeClr val="bg1"/>
                </a:solidFill>
              </a:rPr>
              <a:t>231 Communities to 205</a:t>
            </a:r>
          </a:p>
        </p:txBody>
      </p:sp>
      <p:pic>
        <p:nvPicPr>
          <p:cNvPr id="4" name="Picture 3">
            <a:extLst>
              <a:ext uri="{FF2B5EF4-FFF2-40B4-BE49-F238E27FC236}">
                <a16:creationId xmlns:a16="http://schemas.microsoft.com/office/drawing/2014/main" id="{77E261AE-8452-4E31-8DBF-1554DB8B40C9}"/>
              </a:ext>
            </a:extLst>
          </p:cNvPr>
          <p:cNvPicPr>
            <a:picLocks noChangeAspect="1"/>
          </p:cNvPicPr>
          <p:nvPr/>
        </p:nvPicPr>
        <p:blipFill rotWithShape="1">
          <a:blip r:embed="rId2"/>
          <a:srcRect t="13111"/>
          <a:stretch/>
        </p:blipFill>
        <p:spPr>
          <a:xfrm>
            <a:off x="0" y="1417638"/>
            <a:ext cx="9144000" cy="4737638"/>
          </a:xfrm>
          <a:prstGeom prst="rect">
            <a:avLst/>
          </a:prstGeom>
        </p:spPr>
      </p:pic>
    </p:spTree>
    <p:extLst>
      <p:ext uri="{BB962C8B-B14F-4D97-AF65-F5344CB8AC3E}">
        <p14:creationId xmlns:p14="http://schemas.microsoft.com/office/powerpoint/2010/main" val="8137126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788E2-052C-4119-903C-BE508E3BC610}"/>
              </a:ext>
            </a:extLst>
          </p:cNvPr>
          <p:cNvSpPr>
            <a:spLocks noGrp="1"/>
          </p:cNvSpPr>
          <p:nvPr>
            <p:ph type="title"/>
          </p:nvPr>
        </p:nvSpPr>
        <p:spPr/>
        <p:txBody>
          <a:bodyPr>
            <a:normAutofit/>
          </a:bodyPr>
          <a:lstStyle/>
          <a:p>
            <a:r>
              <a:rPr lang="en-US" sz="6000" b="1" dirty="0"/>
              <a:t>One more training?</a:t>
            </a:r>
          </a:p>
        </p:txBody>
      </p:sp>
      <p:pic>
        <p:nvPicPr>
          <p:cNvPr id="4" name="Picture 3">
            <a:extLst>
              <a:ext uri="{FF2B5EF4-FFF2-40B4-BE49-F238E27FC236}">
                <a16:creationId xmlns:a16="http://schemas.microsoft.com/office/drawing/2014/main" id="{0CC4E50D-E642-4B14-A3AD-EF2149DC4F88}"/>
              </a:ext>
            </a:extLst>
          </p:cNvPr>
          <p:cNvPicPr>
            <a:picLocks noChangeAspect="1"/>
          </p:cNvPicPr>
          <p:nvPr/>
        </p:nvPicPr>
        <p:blipFill rotWithShape="1">
          <a:blip r:embed="rId2"/>
          <a:srcRect t="13111" r="5833"/>
          <a:stretch/>
        </p:blipFill>
        <p:spPr>
          <a:xfrm>
            <a:off x="-1" y="1417638"/>
            <a:ext cx="9144001" cy="5031121"/>
          </a:xfrm>
          <a:prstGeom prst="rect">
            <a:avLst/>
          </a:prstGeom>
        </p:spPr>
      </p:pic>
    </p:spTree>
    <p:extLst>
      <p:ext uri="{BB962C8B-B14F-4D97-AF65-F5344CB8AC3E}">
        <p14:creationId xmlns:p14="http://schemas.microsoft.com/office/powerpoint/2010/main" val="3778137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723" t="26721" r="30740"/>
          <a:stretch/>
        </p:blipFill>
        <p:spPr bwMode="auto">
          <a:xfrm>
            <a:off x="-29308" y="53062"/>
            <a:ext cx="7315200" cy="6716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553200" y="2743200"/>
            <a:ext cx="2057400" cy="1938992"/>
          </a:xfrm>
          <a:prstGeom prst="rect">
            <a:avLst/>
          </a:prstGeom>
          <a:solidFill>
            <a:schemeClr val="accent1">
              <a:lumMod val="75000"/>
            </a:schemeClr>
          </a:solidFill>
        </p:spPr>
        <p:txBody>
          <a:bodyPr wrap="square" rtlCol="0">
            <a:spAutoFit/>
          </a:bodyPr>
          <a:lstStyle/>
          <a:p>
            <a:r>
              <a:rPr lang="en-US" sz="2400" b="1" dirty="0">
                <a:solidFill>
                  <a:schemeClr val="bg1"/>
                </a:solidFill>
              </a:rPr>
              <a:t>Included in your dues…</a:t>
            </a:r>
          </a:p>
          <a:p>
            <a:r>
              <a:rPr lang="en-US" sz="2400" b="1" dirty="0">
                <a:solidFill>
                  <a:schemeClr val="bg1"/>
                </a:solidFill>
              </a:rPr>
              <a:t>You get a newsletter</a:t>
            </a:r>
          </a:p>
          <a:p>
            <a:r>
              <a:rPr lang="en-US" sz="2400" b="1" dirty="0">
                <a:solidFill>
                  <a:schemeClr val="bg1"/>
                </a:solidFill>
              </a:rPr>
              <a:t>NO ZERO’s!!!!</a:t>
            </a:r>
          </a:p>
        </p:txBody>
      </p:sp>
    </p:spTree>
    <p:extLst>
      <p:ext uri="{BB962C8B-B14F-4D97-AF65-F5344CB8AC3E}">
        <p14:creationId xmlns:p14="http://schemas.microsoft.com/office/powerpoint/2010/main" val="4127985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86" t="12050" r="15181"/>
          <a:stretch/>
        </p:blipFill>
        <p:spPr bwMode="auto">
          <a:xfrm>
            <a:off x="28903" y="0"/>
            <a:ext cx="9099957" cy="5946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1456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E8221-6A7F-4F24-A9B5-2F7AD8BBF9AF}"/>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ED006567-E083-42F1-BADA-EDA2D2EC87ED}"/>
              </a:ext>
            </a:extLst>
          </p:cNvPr>
          <p:cNvPicPr>
            <a:picLocks noChangeAspect="1"/>
          </p:cNvPicPr>
          <p:nvPr/>
        </p:nvPicPr>
        <p:blipFill rotWithShape="1">
          <a:blip r:embed="rId2"/>
          <a:srcRect l="24166" t="11165" r="20000"/>
          <a:stretch/>
        </p:blipFill>
        <p:spPr>
          <a:xfrm>
            <a:off x="723900" y="-10160"/>
            <a:ext cx="7696200" cy="6569051"/>
          </a:xfrm>
          <a:prstGeom prst="rect">
            <a:avLst/>
          </a:prstGeom>
        </p:spPr>
      </p:pic>
    </p:spTree>
    <p:extLst>
      <p:ext uri="{BB962C8B-B14F-4D97-AF65-F5344CB8AC3E}">
        <p14:creationId xmlns:p14="http://schemas.microsoft.com/office/powerpoint/2010/main" val="3992334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F52CA-FD77-41C6-A902-BE8E0F963060}"/>
              </a:ext>
            </a:extLst>
          </p:cNvPr>
          <p:cNvSpPr>
            <a:spLocks noGrp="1"/>
          </p:cNvSpPr>
          <p:nvPr>
            <p:ph type="title"/>
          </p:nvPr>
        </p:nvSpPr>
        <p:spPr>
          <a:xfrm>
            <a:off x="0" y="274638"/>
            <a:ext cx="9144000" cy="1143000"/>
          </a:xfrm>
          <a:solidFill>
            <a:schemeClr val="accent1"/>
          </a:solidFill>
        </p:spPr>
        <p:txBody>
          <a:bodyPr/>
          <a:lstStyle/>
          <a:p>
            <a:r>
              <a:rPr lang="en-US" b="1" dirty="0">
                <a:solidFill>
                  <a:schemeClr val="bg1"/>
                </a:solidFill>
              </a:rPr>
              <a:t>Could they find this without you?</a:t>
            </a:r>
          </a:p>
        </p:txBody>
      </p:sp>
      <p:pic>
        <p:nvPicPr>
          <p:cNvPr id="4" name="Picture 3">
            <a:extLst>
              <a:ext uri="{FF2B5EF4-FFF2-40B4-BE49-F238E27FC236}">
                <a16:creationId xmlns:a16="http://schemas.microsoft.com/office/drawing/2014/main" id="{2D93218F-D9C4-44BF-B786-C6D794871614}"/>
              </a:ext>
            </a:extLst>
          </p:cNvPr>
          <p:cNvPicPr>
            <a:picLocks noChangeAspect="1"/>
          </p:cNvPicPr>
          <p:nvPr/>
        </p:nvPicPr>
        <p:blipFill rotWithShape="1">
          <a:blip r:embed="rId2"/>
          <a:srcRect t="10896" b="17407"/>
          <a:stretch/>
        </p:blipFill>
        <p:spPr>
          <a:xfrm>
            <a:off x="0" y="1417638"/>
            <a:ext cx="9144000" cy="3687762"/>
          </a:xfrm>
          <a:prstGeom prst="rect">
            <a:avLst/>
          </a:prstGeom>
        </p:spPr>
      </p:pic>
    </p:spTree>
    <p:extLst>
      <p:ext uri="{BB962C8B-B14F-4D97-AF65-F5344CB8AC3E}">
        <p14:creationId xmlns:p14="http://schemas.microsoft.com/office/powerpoint/2010/main" val="8384218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1435D-1A5C-4C25-B2F4-24476B2DE972}"/>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E9DC2DC9-F7D2-414A-A089-FDC6272B3D14}"/>
              </a:ext>
            </a:extLst>
          </p:cNvPr>
          <p:cNvPicPr>
            <a:picLocks noChangeAspect="1"/>
          </p:cNvPicPr>
          <p:nvPr/>
        </p:nvPicPr>
        <p:blipFill rotWithShape="1">
          <a:blip r:embed="rId3"/>
          <a:srcRect l="8333" t="11164" r="11668" b="6344"/>
          <a:stretch/>
        </p:blipFill>
        <p:spPr>
          <a:xfrm>
            <a:off x="25399" y="289878"/>
            <a:ext cx="9118601" cy="5044122"/>
          </a:xfrm>
          <a:prstGeom prst="rect">
            <a:avLst/>
          </a:prstGeom>
        </p:spPr>
      </p:pic>
      <p:sp>
        <p:nvSpPr>
          <p:cNvPr id="3" name="Rectangle 2">
            <a:extLst>
              <a:ext uri="{FF2B5EF4-FFF2-40B4-BE49-F238E27FC236}">
                <a16:creationId xmlns:a16="http://schemas.microsoft.com/office/drawing/2014/main" id="{C42C38D6-6AF6-4B12-A167-A6566998CFFA}"/>
              </a:ext>
            </a:extLst>
          </p:cNvPr>
          <p:cNvSpPr/>
          <p:nvPr/>
        </p:nvSpPr>
        <p:spPr>
          <a:xfrm>
            <a:off x="838200" y="3810000"/>
            <a:ext cx="1600200" cy="457200"/>
          </a:xfrm>
          <a:prstGeom prst="rect">
            <a:avLst/>
          </a:prstGeom>
          <a:noFill/>
          <a:ln w="57150" cmpd="dbl">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1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79D22-E26A-48CF-8218-3C5D1D232879}"/>
              </a:ext>
            </a:extLst>
          </p:cNvPr>
          <p:cNvSpPr>
            <a:spLocks noGrp="1"/>
          </p:cNvSpPr>
          <p:nvPr>
            <p:ph type="title"/>
          </p:nvPr>
        </p:nvSpPr>
        <p:spPr/>
        <p:txBody>
          <a:bodyPr/>
          <a:lstStyle/>
          <a:p>
            <a:r>
              <a:rPr lang="en-US" dirty="0"/>
              <a:t>The New Home Sales Counselor will KNOW…</a:t>
            </a:r>
          </a:p>
        </p:txBody>
      </p:sp>
      <p:sp>
        <p:nvSpPr>
          <p:cNvPr id="3" name="Content Placeholder 2">
            <a:extLst>
              <a:ext uri="{FF2B5EF4-FFF2-40B4-BE49-F238E27FC236}">
                <a16:creationId xmlns:a16="http://schemas.microsoft.com/office/drawing/2014/main" id="{169F4E64-6631-4208-91CD-BFE9EAD514D5}"/>
              </a:ext>
            </a:extLst>
          </p:cNvPr>
          <p:cNvSpPr>
            <a:spLocks noGrp="1"/>
          </p:cNvSpPr>
          <p:nvPr>
            <p:ph idx="1"/>
          </p:nvPr>
        </p:nvSpPr>
        <p:spPr>
          <a:xfrm>
            <a:off x="228600" y="1874837"/>
            <a:ext cx="8763000" cy="4525963"/>
          </a:xfrm>
        </p:spPr>
        <p:txBody>
          <a:bodyPr/>
          <a:lstStyle/>
          <a:p>
            <a:r>
              <a:rPr lang="en-US" dirty="0"/>
              <a:t>The Community – including the competition…&amp; avail. sites</a:t>
            </a:r>
          </a:p>
          <a:p>
            <a:r>
              <a:rPr lang="en-US" dirty="0"/>
              <a:t>Construction – Highlights!</a:t>
            </a:r>
          </a:p>
          <a:p>
            <a:r>
              <a:rPr lang="en-US" dirty="0"/>
              <a:t>Builder Legacy (&amp; Finances)</a:t>
            </a:r>
          </a:p>
          <a:p>
            <a:r>
              <a:rPr lang="en-US" dirty="0"/>
              <a:t>Features &amp; Upgrades vs. Standards</a:t>
            </a:r>
          </a:p>
          <a:p>
            <a:r>
              <a:rPr lang="en-US" dirty="0"/>
              <a:t>Money questions</a:t>
            </a:r>
          </a:p>
        </p:txBody>
      </p:sp>
    </p:spTree>
    <p:extLst>
      <p:ext uri="{BB962C8B-B14F-4D97-AF65-F5344CB8AC3E}">
        <p14:creationId xmlns:p14="http://schemas.microsoft.com/office/powerpoint/2010/main" val="10401405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E2BD8-E567-45FE-A1F0-B4C6604AE491}"/>
              </a:ext>
            </a:extLst>
          </p:cNvPr>
          <p:cNvSpPr>
            <a:spLocks noGrp="1"/>
          </p:cNvSpPr>
          <p:nvPr>
            <p:ph type="title"/>
          </p:nvPr>
        </p:nvSpPr>
        <p:spPr>
          <a:xfrm>
            <a:off x="457200" y="152400"/>
            <a:ext cx="8229600" cy="1447800"/>
          </a:xfrm>
          <a:solidFill>
            <a:schemeClr val="accent3">
              <a:lumMod val="40000"/>
              <a:lumOff val="60000"/>
            </a:schemeClr>
          </a:solidFill>
        </p:spPr>
        <p:txBody>
          <a:bodyPr>
            <a:noAutofit/>
          </a:bodyPr>
          <a:lstStyle/>
          <a:p>
            <a:r>
              <a:rPr lang="en-US" b="1" dirty="0"/>
              <a:t>Nov. 2020 to May 2021</a:t>
            </a:r>
            <a:br>
              <a:rPr lang="en-US" b="1" dirty="0"/>
            </a:br>
            <a:r>
              <a:rPr lang="en-US" b="1" dirty="0"/>
              <a:t>163 to 143</a:t>
            </a:r>
          </a:p>
        </p:txBody>
      </p:sp>
      <p:pic>
        <p:nvPicPr>
          <p:cNvPr id="4" name="Picture 3">
            <a:extLst>
              <a:ext uri="{FF2B5EF4-FFF2-40B4-BE49-F238E27FC236}">
                <a16:creationId xmlns:a16="http://schemas.microsoft.com/office/drawing/2014/main" id="{B3B4DE46-1E57-4329-9762-DE932D2FC5F6}"/>
              </a:ext>
            </a:extLst>
          </p:cNvPr>
          <p:cNvPicPr>
            <a:picLocks noChangeAspect="1"/>
          </p:cNvPicPr>
          <p:nvPr/>
        </p:nvPicPr>
        <p:blipFill rotWithShape="1">
          <a:blip r:embed="rId2"/>
          <a:srcRect l="12500" t="16459" r="14166"/>
          <a:stretch/>
        </p:blipFill>
        <p:spPr>
          <a:xfrm>
            <a:off x="814129" y="1600200"/>
            <a:ext cx="7515741" cy="5105400"/>
          </a:xfrm>
          <a:prstGeom prst="rect">
            <a:avLst/>
          </a:prstGeom>
        </p:spPr>
      </p:pic>
      <p:sp>
        <p:nvSpPr>
          <p:cNvPr id="5" name="Rectangle 4">
            <a:extLst>
              <a:ext uri="{FF2B5EF4-FFF2-40B4-BE49-F238E27FC236}">
                <a16:creationId xmlns:a16="http://schemas.microsoft.com/office/drawing/2014/main" id="{5B58A462-1140-486F-ACDD-C42DD854A3E9}"/>
              </a:ext>
            </a:extLst>
          </p:cNvPr>
          <p:cNvSpPr/>
          <p:nvPr/>
        </p:nvSpPr>
        <p:spPr>
          <a:xfrm>
            <a:off x="814129" y="4648200"/>
            <a:ext cx="1600200" cy="457200"/>
          </a:xfrm>
          <a:prstGeom prst="rect">
            <a:avLst/>
          </a:prstGeom>
          <a:noFill/>
          <a:ln w="57150" cmpd="dbl">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722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F0D92F-459E-4760-8A19-83B0355E2085}"/>
              </a:ext>
            </a:extLst>
          </p:cNvPr>
          <p:cNvSpPr>
            <a:spLocks noGrp="1"/>
          </p:cNvSpPr>
          <p:nvPr>
            <p:ph type="title"/>
          </p:nvPr>
        </p:nvSpPr>
        <p:spPr>
          <a:xfrm>
            <a:off x="228600" y="838200"/>
            <a:ext cx="4343400" cy="2667000"/>
          </a:xfrm>
        </p:spPr>
        <p:txBody>
          <a:bodyPr/>
          <a:lstStyle/>
          <a:p>
            <a:r>
              <a:rPr lang="en-US" dirty="0"/>
              <a:t>52 pages</a:t>
            </a:r>
          </a:p>
        </p:txBody>
      </p:sp>
      <p:pic>
        <p:nvPicPr>
          <p:cNvPr id="6" name="Picture 5">
            <a:extLst>
              <a:ext uri="{FF2B5EF4-FFF2-40B4-BE49-F238E27FC236}">
                <a16:creationId xmlns:a16="http://schemas.microsoft.com/office/drawing/2014/main" id="{DFD01103-A2C7-46C0-840A-47262A564DE8}"/>
              </a:ext>
            </a:extLst>
          </p:cNvPr>
          <p:cNvPicPr>
            <a:picLocks noChangeAspect="1"/>
          </p:cNvPicPr>
          <p:nvPr/>
        </p:nvPicPr>
        <p:blipFill rotWithShape="1">
          <a:blip r:embed="rId2"/>
          <a:srcRect l="35308" t="20486" r="34167" b="4951"/>
          <a:stretch/>
        </p:blipFill>
        <p:spPr>
          <a:xfrm>
            <a:off x="4953000" y="309274"/>
            <a:ext cx="4241536" cy="5558126"/>
          </a:xfrm>
          <a:prstGeom prst="rect">
            <a:avLst/>
          </a:prstGeom>
        </p:spPr>
      </p:pic>
    </p:spTree>
    <p:extLst>
      <p:ext uri="{BB962C8B-B14F-4D97-AF65-F5344CB8AC3E}">
        <p14:creationId xmlns:p14="http://schemas.microsoft.com/office/powerpoint/2010/main" val="5344272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12A1-6867-4ADF-A62F-BCA2207F7760}"/>
              </a:ext>
            </a:extLst>
          </p:cNvPr>
          <p:cNvSpPr>
            <a:spLocks noGrp="1"/>
          </p:cNvSpPr>
          <p:nvPr>
            <p:ph type="title"/>
          </p:nvPr>
        </p:nvSpPr>
        <p:spPr>
          <a:xfrm>
            <a:off x="228600" y="304800"/>
            <a:ext cx="4572000" cy="4038600"/>
          </a:xfrm>
        </p:spPr>
        <p:txBody>
          <a:bodyPr/>
          <a:lstStyle/>
          <a:p>
            <a:r>
              <a:rPr lang="en-US" dirty="0"/>
              <a:t>Wait, I can get it online for FREE?</a:t>
            </a:r>
          </a:p>
        </p:txBody>
      </p:sp>
      <p:pic>
        <p:nvPicPr>
          <p:cNvPr id="4" name="Picture 3">
            <a:extLst>
              <a:ext uri="{FF2B5EF4-FFF2-40B4-BE49-F238E27FC236}">
                <a16:creationId xmlns:a16="http://schemas.microsoft.com/office/drawing/2014/main" id="{E29CE443-F988-4FFA-B238-172360F94E50}"/>
              </a:ext>
            </a:extLst>
          </p:cNvPr>
          <p:cNvPicPr>
            <a:picLocks noChangeAspect="1"/>
          </p:cNvPicPr>
          <p:nvPr/>
        </p:nvPicPr>
        <p:blipFill rotWithShape="1">
          <a:blip r:embed="rId2"/>
          <a:srcRect l="32500" t="20680" r="32917"/>
          <a:stretch/>
        </p:blipFill>
        <p:spPr>
          <a:xfrm>
            <a:off x="4953000" y="197639"/>
            <a:ext cx="4085938" cy="5593561"/>
          </a:xfrm>
          <a:prstGeom prst="rect">
            <a:avLst/>
          </a:prstGeom>
        </p:spPr>
      </p:pic>
    </p:spTree>
    <p:extLst>
      <p:ext uri="{BB962C8B-B14F-4D97-AF65-F5344CB8AC3E}">
        <p14:creationId xmlns:p14="http://schemas.microsoft.com/office/powerpoint/2010/main" val="3087248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262C19-5495-4A2E-928E-38B0D0A61763}"/>
              </a:ext>
            </a:extLst>
          </p:cNvPr>
          <p:cNvSpPr>
            <a:spLocks noGrp="1"/>
          </p:cNvSpPr>
          <p:nvPr>
            <p:ph type="title"/>
          </p:nvPr>
        </p:nvSpPr>
        <p:spPr>
          <a:xfrm>
            <a:off x="152399" y="274638"/>
            <a:ext cx="3962401" cy="4373562"/>
          </a:xfrm>
        </p:spPr>
        <p:txBody>
          <a:bodyPr>
            <a:normAutofit/>
          </a:bodyPr>
          <a:lstStyle/>
          <a:p>
            <a:r>
              <a:rPr lang="en-US" dirty="0"/>
              <a:t>Selling?</a:t>
            </a:r>
            <a:br>
              <a:rPr lang="en-US" dirty="0"/>
            </a:br>
            <a:r>
              <a:rPr lang="en-US" dirty="0"/>
              <a:t>Choice?  Lifestyle?</a:t>
            </a:r>
            <a:br>
              <a:rPr lang="en-US" dirty="0"/>
            </a:br>
            <a:r>
              <a:rPr lang="en-US" dirty="0"/>
              <a:t>Ranking?</a:t>
            </a:r>
            <a:br>
              <a:rPr lang="en-US" dirty="0"/>
            </a:br>
            <a:r>
              <a:rPr lang="en-US" dirty="0"/>
              <a:t>ONE ph. #?</a:t>
            </a:r>
          </a:p>
        </p:txBody>
      </p:sp>
      <p:pic>
        <p:nvPicPr>
          <p:cNvPr id="5" name="Picture 4">
            <a:extLst>
              <a:ext uri="{FF2B5EF4-FFF2-40B4-BE49-F238E27FC236}">
                <a16:creationId xmlns:a16="http://schemas.microsoft.com/office/drawing/2014/main" id="{4053DB58-6F0B-4C90-A23E-8AD22C43F767}"/>
              </a:ext>
            </a:extLst>
          </p:cNvPr>
          <p:cNvPicPr>
            <a:picLocks noChangeAspect="1"/>
          </p:cNvPicPr>
          <p:nvPr/>
        </p:nvPicPr>
        <p:blipFill rotWithShape="1">
          <a:blip r:embed="rId2"/>
          <a:srcRect l="34167" t="22040" r="34166" b="3397"/>
          <a:stretch/>
        </p:blipFill>
        <p:spPr>
          <a:xfrm>
            <a:off x="4191000" y="286182"/>
            <a:ext cx="4843912" cy="6118626"/>
          </a:xfrm>
          <a:prstGeom prst="rect">
            <a:avLst/>
          </a:prstGeom>
        </p:spPr>
      </p:pic>
    </p:spTree>
    <p:extLst>
      <p:ext uri="{BB962C8B-B14F-4D97-AF65-F5344CB8AC3E}">
        <p14:creationId xmlns:p14="http://schemas.microsoft.com/office/powerpoint/2010/main" val="2959023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27CD1-454C-40FE-8E2A-E7DD4AF63EEE}"/>
              </a:ext>
            </a:extLst>
          </p:cNvPr>
          <p:cNvSpPr>
            <a:spLocks noGrp="1"/>
          </p:cNvSpPr>
          <p:nvPr>
            <p:ph type="title"/>
          </p:nvPr>
        </p:nvSpPr>
        <p:spPr>
          <a:xfrm>
            <a:off x="0" y="76200"/>
            <a:ext cx="4572000" cy="1524000"/>
          </a:xfrm>
        </p:spPr>
        <p:txBody>
          <a:bodyPr/>
          <a:lstStyle/>
          <a:p>
            <a:r>
              <a:rPr lang="en-US" dirty="0"/>
              <a:t>How easy?</a:t>
            </a:r>
          </a:p>
        </p:txBody>
      </p:sp>
      <p:pic>
        <p:nvPicPr>
          <p:cNvPr id="5" name="Picture 4">
            <a:extLst>
              <a:ext uri="{FF2B5EF4-FFF2-40B4-BE49-F238E27FC236}">
                <a16:creationId xmlns:a16="http://schemas.microsoft.com/office/drawing/2014/main" id="{893DFCC6-7F69-4125-8CE4-A404063BA2B7}"/>
              </a:ext>
            </a:extLst>
          </p:cNvPr>
          <p:cNvPicPr>
            <a:picLocks noChangeAspect="1"/>
          </p:cNvPicPr>
          <p:nvPr/>
        </p:nvPicPr>
        <p:blipFill rotWithShape="1">
          <a:blip r:embed="rId2"/>
          <a:srcRect l="32500" t="13700" r="33334"/>
          <a:stretch/>
        </p:blipFill>
        <p:spPr>
          <a:xfrm>
            <a:off x="4419600" y="48491"/>
            <a:ext cx="4343400" cy="6548217"/>
          </a:xfrm>
          <a:prstGeom prst="rect">
            <a:avLst/>
          </a:prstGeom>
        </p:spPr>
      </p:pic>
    </p:spTree>
    <p:extLst>
      <p:ext uri="{BB962C8B-B14F-4D97-AF65-F5344CB8AC3E}">
        <p14:creationId xmlns:p14="http://schemas.microsoft.com/office/powerpoint/2010/main" val="2170328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27CD1-454C-40FE-8E2A-E7DD4AF63EEE}"/>
              </a:ext>
            </a:extLst>
          </p:cNvPr>
          <p:cNvSpPr>
            <a:spLocks noGrp="1"/>
          </p:cNvSpPr>
          <p:nvPr>
            <p:ph type="title"/>
          </p:nvPr>
        </p:nvSpPr>
        <p:spPr/>
        <p:txBody>
          <a:bodyPr/>
          <a:lstStyle/>
          <a:p>
            <a:r>
              <a:rPr lang="en-US" dirty="0"/>
              <a:t>How many?</a:t>
            </a:r>
          </a:p>
        </p:txBody>
      </p:sp>
      <p:pic>
        <p:nvPicPr>
          <p:cNvPr id="7" name="Content Placeholder 6">
            <a:extLst>
              <a:ext uri="{FF2B5EF4-FFF2-40B4-BE49-F238E27FC236}">
                <a16:creationId xmlns:a16="http://schemas.microsoft.com/office/drawing/2014/main" id="{FC9802ED-9CE0-4678-9211-59FFA0A549F8}"/>
              </a:ext>
            </a:extLst>
          </p:cNvPr>
          <p:cNvPicPr>
            <a:picLocks noGrp="1" noChangeAspect="1"/>
          </p:cNvPicPr>
          <p:nvPr>
            <p:ph idx="1"/>
          </p:nvPr>
        </p:nvPicPr>
        <p:blipFill rotWithShape="1">
          <a:blip r:embed="rId2"/>
          <a:srcRect t="13469"/>
          <a:stretch/>
        </p:blipFill>
        <p:spPr>
          <a:xfrm>
            <a:off x="-9236" y="1371600"/>
            <a:ext cx="9147238" cy="4724400"/>
          </a:xfrm>
        </p:spPr>
      </p:pic>
    </p:spTree>
    <p:extLst>
      <p:ext uri="{BB962C8B-B14F-4D97-AF65-F5344CB8AC3E}">
        <p14:creationId xmlns:p14="http://schemas.microsoft.com/office/powerpoint/2010/main" val="9666380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09DBF-4A29-4E3B-BE9A-47AFD76B0C51}"/>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4C40D987-40DA-402C-B347-7D8F6CBED7EC}"/>
              </a:ext>
            </a:extLst>
          </p:cNvPr>
          <p:cNvPicPr>
            <a:picLocks noChangeAspect="1"/>
          </p:cNvPicPr>
          <p:nvPr/>
        </p:nvPicPr>
        <p:blipFill rotWithShape="1">
          <a:blip r:embed="rId2"/>
          <a:srcRect l="15000" t="14311" r="16666"/>
          <a:stretch/>
        </p:blipFill>
        <p:spPr>
          <a:xfrm>
            <a:off x="4603" y="91910"/>
            <a:ext cx="9141733" cy="6156490"/>
          </a:xfrm>
          <a:prstGeom prst="rect">
            <a:avLst/>
          </a:prstGeom>
        </p:spPr>
      </p:pic>
    </p:spTree>
    <p:extLst>
      <p:ext uri="{BB962C8B-B14F-4D97-AF65-F5344CB8AC3E}">
        <p14:creationId xmlns:p14="http://schemas.microsoft.com/office/powerpoint/2010/main" val="2276987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6B2A2-8C0B-4F09-AD0B-5FBCEFEE4126}"/>
              </a:ext>
            </a:extLst>
          </p:cNvPr>
          <p:cNvSpPr>
            <a:spLocks noGrp="1"/>
          </p:cNvSpPr>
          <p:nvPr>
            <p:ph type="title"/>
          </p:nvPr>
        </p:nvSpPr>
        <p:spPr>
          <a:xfrm>
            <a:off x="457200" y="274638"/>
            <a:ext cx="8229600" cy="1249362"/>
          </a:xfrm>
        </p:spPr>
        <p:txBody>
          <a:bodyPr>
            <a:normAutofit/>
          </a:bodyPr>
          <a:lstStyle/>
          <a:p>
            <a:r>
              <a:rPr lang="en-US" sz="7200" dirty="0"/>
              <a:t>You guessed it.</a:t>
            </a:r>
          </a:p>
        </p:txBody>
      </p:sp>
      <p:pic>
        <p:nvPicPr>
          <p:cNvPr id="3" name="Picture 2">
            <a:extLst>
              <a:ext uri="{FF2B5EF4-FFF2-40B4-BE49-F238E27FC236}">
                <a16:creationId xmlns:a16="http://schemas.microsoft.com/office/drawing/2014/main" id="{DDD58CCE-43DD-4E82-B4ED-63DA07A54669}"/>
              </a:ext>
            </a:extLst>
          </p:cNvPr>
          <p:cNvPicPr>
            <a:picLocks noChangeAspect="1"/>
          </p:cNvPicPr>
          <p:nvPr/>
        </p:nvPicPr>
        <p:blipFill rotWithShape="1">
          <a:blip r:embed="rId2"/>
          <a:srcRect l="15000" t="14311" r="36666"/>
          <a:stretch/>
        </p:blipFill>
        <p:spPr>
          <a:xfrm>
            <a:off x="0" y="23566"/>
            <a:ext cx="7178141" cy="6834433"/>
          </a:xfrm>
          <a:prstGeom prst="rect">
            <a:avLst/>
          </a:prstGeom>
        </p:spPr>
      </p:pic>
      <p:sp>
        <p:nvSpPr>
          <p:cNvPr id="6" name="TextBox 5">
            <a:extLst>
              <a:ext uri="{FF2B5EF4-FFF2-40B4-BE49-F238E27FC236}">
                <a16:creationId xmlns:a16="http://schemas.microsoft.com/office/drawing/2014/main" id="{9C011095-9EE7-4AEF-96A4-F0BD8FC9D5A0}"/>
              </a:ext>
            </a:extLst>
          </p:cNvPr>
          <p:cNvSpPr txBox="1"/>
          <p:nvPr/>
        </p:nvSpPr>
        <p:spPr>
          <a:xfrm>
            <a:off x="6324600" y="1981200"/>
            <a:ext cx="2667000" cy="3416320"/>
          </a:xfrm>
          <a:prstGeom prst="rect">
            <a:avLst/>
          </a:prstGeom>
          <a:solidFill>
            <a:schemeClr val="accent2">
              <a:lumMod val="20000"/>
              <a:lumOff val="80000"/>
            </a:schemeClr>
          </a:solidFill>
        </p:spPr>
        <p:txBody>
          <a:bodyPr wrap="square" rtlCol="0">
            <a:spAutoFit/>
          </a:bodyPr>
          <a:lstStyle/>
          <a:p>
            <a:r>
              <a:rPr lang="en-US" sz="3600" b="1" dirty="0"/>
              <a:t>#7 – A Secret Play Room</a:t>
            </a:r>
          </a:p>
          <a:p>
            <a:r>
              <a:rPr lang="en-US" sz="3600" b="1" dirty="0"/>
              <a:t>Shouldn’t that be an Amenity?</a:t>
            </a:r>
          </a:p>
        </p:txBody>
      </p:sp>
    </p:spTree>
    <p:extLst>
      <p:ext uri="{BB962C8B-B14F-4D97-AF65-F5344CB8AC3E}">
        <p14:creationId xmlns:p14="http://schemas.microsoft.com/office/powerpoint/2010/main" val="721847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167159-98BF-4EA3-A9F2-1A1165F42A52}"/>
              </a:ext>
            </a:extLst>
          </p:cNvPr>
          <p:cNvPicPr>
            <a:picLocks noChangeAspect="1"/>
          </p:cNvPicPr>
          <p:nvPr/>
        </p:nvPicPr>
        <p:blipFill rotWithShape="1">
          <a:blip r:embed="rId2"/>
          <a:srcRect l="25834" t="31359" r="23333" b="59668"/>
          <a:stretch/>
        </p:blipFill>
        <p:spPr>
          <a:xfrm>
            <a:off x="118199" y="61913"/>
            <a:ext cx="9002737" cy="852487"/>
          </a:xfrm>
          <a:prstGeom prst="rect">
            <a:avLst/>
          </a:prstGeom>
        </p:spPr>
      </p:pic>
      <p:pic>
        <p:nvPicPr>
          <p:cNvPr id="5" name="Picture 4">
            <a:extLst>
              <a:ext uri="{FF2B5EF4-FFF2-40B4-BE49-F238E27FC236}">
                <a16:creationId xmlns:a16="http://schemas.microsoft.com/office/drawing/2014/main" id="{6C2E55B6-B978-4D4B-B952-6FEBA723D1BA}"/>
              </a:ext>
            </a:extLst>
          </p:cNvPr>
          <p:cNvPicPr>
            <a:picLocks noChangeAspect="1"/>
          </p:cNvPicPr>
          <p:nvPr/>
        </p:nvPicPr>
        <p:blipFill rotWithShape="1">
          <a:blip r:embed="rId2"/>
          <a:srcRect l="53133" t="41134" r="26645"/>
          <a:stretch/>
        </p:blipFill>
        <p:spPr>
          <a:xfrm>
            <a:off x="5105400" y="1143000"/>
            <a:ext cx="3581400" cy="5592762"/>
          </a:xfrm>
          <a:prstGeom prst="rect">
            <a:avLst/>
          </a:prstGeom>
        </p:spPr>
      </p:pic>
      <p:pic>
        <p:nvPicPr>
          <p:cNvPr id="6" name="Picture 5">
            <a:extLst>
              <a:ext uri="{FF2B5EF4-FFF2-40B4-BE49-F238E27FC236}">
                <a16:creationId xmlns:a16="http://schemas.microsoft.com/office/drawing/2014/main" id="{AF34D350-66E7-4C0C-B6E4-135CF7B9A70D}"/>
              </a:ext>
            </a:extLst>
          </p:cNvPr>
          <p:cNvPicPr>
            <a:picLocks noChangeAspect="1"/>
          </p:cNvPicPr>
          <p:nvPr/>
        </p:nvPicPr>
        <p:blipFill rotWithShape="1">
          <a:blip r:embed="rId2"/>
          <a:srcRect l="25834" t="40181" r="46630" b="10092"/>
          <a:stretch/>
        </p:blipFill>
        <p:spPr>
          <a:xfrm>
            <a:off x="82848" y="1143000"/>
            <a:ext cx="4876800" cy="4724400"/>
          </a:xfrm>
          <a:prstGeom prst="rect">
            <a:avLst/>
          </a:prstGeom>
        </p:spPr>
      </p:pic>
    </p:spTree>
    <p:extLst>
      <p:ext uri="{BB962C8B-B14F-4D97-AF65-F5344CB8AC3E}">
        <p14:creationId xmlns:p14="http://schemas.microsoft.com/office/powerpoint/2010/main" val="4229253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9FC61-E570-4A89-9BF8-55520485A5A5}"/>
              </a:ext>
            </a:extLst>
          </p:cNvPr>
          <p:cNvSpPr>
            <a:spLocks noGrp="1"/>
          </p:cNvSpPr>
          <p:nvPr>
            <p:ph type="title"/>
          </p:nvPr>
        </p:nvSpPr>
        <p:spPr/>
        <p:txBody>
          <a:bodyPr>
            <a:normAutofit/>
          </a:bodyPr>
          <a:lstStyle/>
          <a:p>
            <a:r>
              <a:rPr lang="en-US" sz="6600" dirty="0"/>
              <a:t>April 2021</a:t>
            </a:r>
          </a:p>
        </p:txBody>
      </p:sp>
      <p:pic>
        <p:nvPicPr>
          <p:cNvPr id="4" name="Picture 3">
            <a:extLst>
              <a:ext uri="{FF2B5EF4-FFF2-40B4-BE49-F238E27FC236}">
                <a16:creationId xmlns:a16="http://schemas.microsoft.com/office/drawing/2014/main" id="{8EEDAA41-9866-44AD-BC6A-84ABD5248DFC}"/>
              </a:ext>
            </a:extLst>
          </p:cNvPr>
          <p:cNvPicPr>
            <a:picLocks noChangeAspect="1"/>
          </p:cNvPicPr>
          <p:nvPr/>
        </p:nvPicPr>
        <p:blipFill rotWithShape="1">
          <a:blip r:embed="rId3"/>
          <a:srcRect l="15833" t="37684" r="18333" b="9355"/>
          <a:stretch/>
        </p:blipFill>
        <p:spPr>
          <a:xfrm>
            <a:off x="18473" y="1417638"/>
            <a:ext cx="8399721" cy="4572000"/>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8A97C87-3797-4243-9D44-2187E36DF0D9}"/>
                  </a:ext>
                </a:extLst>
              </p14:cNvPr>
              <p14:cNvContentPartPr/>
              <p14:nvPr/>
            </p14:nvContentPartPr>
            <p14:xfrm>
              <a:off x="1562040" y="2279520"/>
              <a:ext cx="3105720" cy="76680"/>
            </p14:xfrm>
          </p:contentPart>
        </mc:Choice>
        <mc:Fallback xmlns="">
          <p:pic>
            <p:nvPicPr>
              <p:cNvPr id="5" name="Ink 4">
                <a:extLst>
                  <a:ext uri="{FF2B5EF4-FFF2-40B4-BE49-F238E27FC236}">
                    <a16:creationId xmlns:a16="http://schemas.microsoft.com/office/drawing/2014/main" id="{18A97C87-3797-4243-9D44-2187E36DF0D9}"/>
                  </a:ext>
                </a:extLst>
              </p:cNvPr>
              <p:cNvPicPr/>
              <p:nvPr/>
            </p:nvPicPr>
            <p:blipFill>
              <a:blip r:embed="rId5"/>
              <a:stretch>
                <a:fillRect/>
              </a:stretch>
            </p:blipFill>
            <p:spPr>
              <a:xfrm>
                <a:off x="1546200" y="2216160"/>
                <a:ext cx="313704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CF0301F5-5C77-426D-AE66-5D3BF4A449DA}"/>
                  </a:ext>
                </a:extLst>
              </p14:cNvPr>
              <p14:cNvContentPartPr/>
              <p14:nvPr/>
            </p14:nvContentPartPr>
            <p14:xfrm>
              <a:off x="4667400" y="2266920"/>
              <a:ext cx="2622600" cy="25920"/>
            </p14:xfrm>
          </p:contentPart>
        </mc:Choice>
        <mc:Fallback xmlns="">
          <p:pic>
            <p:nvPicPr>
              <p:cNvPr id="6" name="Ink 5">
                <a:extLst>
                  <a:ext uri="{FF2B5EF4-FFF2-40B4-BE49-F238E27FC236}">
                    <a16:creationId xmlns:a16="http://schemas.microsoft.com/office/drawing/2014/main" id="{CF0301F5-5C77-426D-AE66-5D3BF4A449DA}"/>
                  </a:ext>
                </a:extLst>
              </p:cNvPr>
              <p:cNvPicPr/>
              <p:nvPr/>
            </p:nvPicPr>
            <p:blipFill>
              <a:blip r:embed="rId7"/>
              <a:stretch>
                <a:fillRect/>
              </a:stretch>
            </p:blipFill>
            <p:spPr>
              <a:xfrm>
                <a:off x="4651560" y="2203560"/>
                <a:ext cx="26539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466F5513-393F-48FF-B14F-329830C61F3A}"/>
                  </a:ext>
                </a:extLst>
              </p14:cNvPr>
              <p14:cNvContentPartPr/>
              <p14:nvPr/>
            </p14:nvContentPartPr>
            <p14:xfrm>
              <a:off x="1231920" y="2502000"/>
              <a:ext cx="3029400" cy="57240"/>
            </p14:xfrm>
          </p:contentPart>
        </mc:Choice>
        <mc:Fallback xmlns="">
          <p:pic>
            <p:nvPicPr>
              <p:cNvPr id="7" name="Ink 6">
                <a:extLst>
                  <a:ext uri="{FF2B5EF4-FFF2-40B4-BE49-F238E27FC236}">
                    <a16:creationId xmlns:a16="http://schemas.microsoft.com/office/drawing/2014/main" id="{466F5513-393F-48FF-B14F-329830C61F3A}"/>
                  </a:ext>
                </a:extLst>
              </p:cNvPr>
              <p:cNvPicPr/>
              <p:nvPr/>
            </p:nvPicPr>
            <p:blipFill>
              <a:blip r:embed="rId9"/>
              <a:stretch>
                <a:fillRect/>
              </a:stretch>
            </p:blipFill>
            <p:spPr>
              <a:xfrm>
                <a:off x="1216080" y="2438640"/>
                <a:ext cx="3060720" cy="183960"/>
              </a:xfrm>
              <a:prstGeom prst="rect">
                <a:avLst/>
              </a:prstGeom>
            </p:spPr>
          </p:pic>
        </mc:Fallback>
      </mc:AlternateContent>
    </p:spTree>
    <p:extLst>
      <p:ext uri="{BB962C8B-B14F-4D97-AF65-F5344CB8AC3E}">
        <p14:creationId xmlns:p14="http://schemas.microsoft.com/office/powerpoint/2010/main" val="1898898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AE391-7523-4552-B385-F23DF1B4A3D8}"/>
              </a:ext>
            </a:extLst>
          </p:cNvPr>
          <p:cNvSpPr>
            <a:spLocks noGrp="1"/>
          </p:cNvSpPr>
          <p:nvPr>
            <p:ph type="title"/>
          </p:nvPr>
        </p:nvSpPr>
        <p:spPr/>
        <p:txBody>
          <a:bodyPr/>
          <a:lstStyle/>
          <a:p>
            <a:r>
              <a:rPr lang="en-US" dirty="0"/>
              <a:t>You can ZOOM a showing!</a:t>
            </a:r>
          </a:p>
        </p:txBody>
      </p:sp>
      <p:sp>
        <p:nvSpPr>
          <p:cNvPr id="3" name="Content Placeholder 2">
            <a:extLst>
              <a:ext uri="{FF2B5EF4-FFF2-40B4-BE49-F238E27FC236}">
                <a16:creationId xmlns:a16="http://schemas.microsoft.com/office/drawing/2014/main" id="{FEAE5FC7-D394-417A-BCCA-683157715E34}"/>
              </a:ext>
            </a:extLst>
          </p:cNvPr>
          <p:cNvSpPr>
            <a:spLocks noGrp="1"/>
          </p:cNvSpPr>
          <p:nvPr>
            <p:ph idx="1"/>
          </p:nvPr>
        </p:nvSpPr>
        <p:spPr>
          <a:xfrm>
            <a:off x="228600" y="1447800"/>
            <a:ext cx="8686800" cy="5333999"/>
          </a:xfrm>
        </p:spPr>
        <p:txBody>
          <a:bodyPr>
            <a:normAutofit/>
          </a:bodyPr>
          <a:lstStyle/>
          <a:p>
            <a:r>
              <a:rPr lang="en-US" dirty="0"/>
              <a:t>Average upgrades are 12% to 16%</a:t>
            </a:r>
          </a:p>
          <a:p>
            <a:r>
              <a:rPr lang="en-US" dirty="0"/>
              <a:t>Safe Word = Starbuck’s</a:t>
            </a:r>
          </a:p>
          <a:p>
            <a:r>
              <a:rPr lang="en-US" dirty="0"/>
              <a:t>Orientation?  Not Walk Through?  Definitely not ‘Pick A Part’</a:t>
            </a:r>
          </a:p>
          <a:p>
            <a:r>
              <a:rPr lang="en-US" dirty="0"/>
              <a:t>6 yr. NOT 10 yr. structural warranty</a:t>
            </a:r>
          </a:p>
          <a:p>
            <a:r>
              <a:rPr lang="en-US" dirty="0"/>
              <a:t>Not “Lot” = “Home Site”</a:t>
            </a:r>
          </a:p>
        </p:txBody>
      </p:sp>
    </p:spTree>
    <p:extLst>
      <p:ext uri="{BB962C8B-B14F-4D97-AF65-F5344CB8AC3E}">
        <p14:creationId xmlns:p14="http://schemas.microsoft.com/office/powerpoint/2010/main" val="40402357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9585B-23D2-41E2-9220-1FFE8A1E5C00}"/>
              </a:ext>
            </a:extLst>
          </p:cNvPr>
          <p:cNvSpPr>
            <a:spLocks noGrp="1"/>
          </p:cNvSpPr>
          <p:nvPr>
            <p:ph type="title"/>
          </p:nvPr>
        </p:nvSpPr>
        <p:spPr/>
        <p:txBody>
          <a:bodyPr>
            <a:normAutofit/>
          </a:bodyPr>
          <a:lstStyle/>
          <a:p>
            <a:r>
              <a:rPr lang="en-US" sz="5400" dirty="0"/>
              <a:t>Are they paying cash?</a:t>
            </a:r>
          </a:p>
        </p:txBody>
      </p:sp>
      <p:pic>
        <p:nvPicPr>
          <p:cNvPr id="4" name="Picture 3">
            <a:extLst>
              <a:ext uri="{FF2B5EF4-FFF2-40B4-BE49-F238E27FC236}">
                <a16:creationId xmlns:a16="http://schemas.microsoft.com/office/drawing/2014/main" id="{38539DA2-E47B-4ED8-9EAA-4C761AD4AB9C}"/>
              </a:ext>
            </a:extLst>
          </p:cNvPr>
          <p:cNvPicPr>
            <a:picLocks noChangeAspect="1"/>
          </p:cNvPicPr>
          <p:nvPr/>
        </p:nvPicPr>
        <p:blipFill rotWithShape="1">
          <a:blip r:embed="rId3"/>
          <a:srcRect l="16667" t="20440" r="18561" b="13050"/>
          <a:stretch/>
        </p:blipFill>
        <p:spPr>
          <a:xfrm>
            <a:off x="457200" y="1409783"/>
            <a:ext cx="7446818" cy="5173579"/>
          </a:xfrm>
          <a:prstGeom prst="rect">
            <a:avLst/>
          </a:prstGeom>
        </p:spPr>
      </p:pic>
    </p:spTree>
    <p:extLst>
      <p:ext uri="{BB962C8B-B14F-4D97-AF65-F5344CB8AC3E}">
        <p14:creationId xmlns:p14="http://schemas.microsoft.com/office/powerpoint/2010/main" val="59326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015F5-2613-418C-B6F6-440762E4029B}"/>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9E0739D0-B67D-4B74-92C9-04BB5740DC8B}"/>
              </a:ext>
            </a:extLst>
          </p:cNvPr>
          <p:cNvPicPr>
            <a:picLocks noChangeAspect="1"/>
          </p:cNvPicPr>
          <p:nvPr/>
        </p:nvPicPr>
        <p:blipFill rotWithShape="1">
          <a:blip r:embed="rId2"/>
          <a:srcRect l="16667" t="19209" r="19167"/>
          <a:stretch/>
        </p:blipFill>
        <p:spPr>
          <a:xfrm>
            <a:off x="457200" y="73484"/>
            <a:ext cx="7620000" cy="6491405"/>
          </a:xfrm>
          <a:prstGeom prst="rect">
            <a:avLst/>
          </a:prstGeom>
        </p:spPr>
      </p:pic>
    </p:spTree>
    <p:extLst>
      <p:ext uri="{BB962C8B-B14F-4D97-AF65-F5344CB8AC3E}">
        <p14:creationId xmlns:p14="http://schemas.microsoft.com/office/powerpoint/2010/main" val="2598429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49435-B8DA-43C8-A4BA-811F4DB23602}"/>
              </a:ext>
            </a:extLst>
          </p:cNvPr>
          <p:cNvSpPr>
            <a:spLocks noGrp="1"/>
          </p:cNvSpPr>
          <p:nvPr>
            <p:ph type="title"/>
          </p:nvPr>
        </p:nvSpPr>
        <p:spPr/>
        <p:txBody>
          <a:bodyPr>
            <a:normAutofit/>
          </a:bodyPr>
          <a:lstStyle/>
          <a:p>
            <a:r>
              <a:rPr lang="en-US" sz="5400" b="1" dirty="0"/>
              <a:t>New v. Resale?</a:t>
            </a:r>
          </a:p>
        </p:txBody>
      </p:sp>
      <p:sp>
        <p:nvSpPr>
          <p:cNvPr id="4" name="TextBox 3">
            <a:extLst>
              <a:ext uri="{FF2B5EF4-FFF2-40B4-BE49-F238E27FC236}">
                <a16:creationId xmlns:a16="http://schemas.microsoft.com/office/drawing/2014/main" id="{5093DE93-5D75-4EF8-9755-2CB46C3D77AD}"/>
              </a:ext>
            </a:extLst>
          </p:cNvPr>
          <p:cNvSpPr txBox="1"/>
          <p:nvPr/>
        </p:nvSpPr>
        <p:spPr>
          <a:xfrm>
            <a:off x="279400" y="3886200"/>
            <a:ext cx="8661400" cy="2246769"/>
          </a:xfrm>
          <a:prstGeom prst="rect">
            <a:avLst/>
          </a:prstGeom>
          <a:noFill/>
        </p:spPr>
        <p:txBody>
          <a:bodyPr wrap="square">
            <a:spAutoFit/>
          </a:bodyPr>
          <a:lstStyle/>
          <a:p>
            <a:r>
              <a:rPr lang="en-US" sz="2000" dirty="0"/>
              <a:t>We counted 5,533 resale closings in March 2021, a year-to-year increase of 40 percent. The 2021 total is 13,205, 23 percent higher than this point in 2020. Single-family detached (SFR) resale closings (4,480) were up 39 percent year-over-year in March and is now 22 percent higher than in 2020. The March total for resale closings of attached product types (1,053) was up 45 percent year over year and sits 26 percent higher than 2020 overall. We have not reported a first quarter with over 13,000 resale closings since 2004 (14,776)</a:t>
            </a:r>
          </a:p>
        </p:txBody>
      </p:sp>
      <p:sp>
        <p:nvSpPr>
          <p:cNvPr id="6" name="TextBox 5">
            <a:extLst>
              <a:ext uri="{FF2B5EF4-FFF2-40B4-BE49-F238E27FC236}">
                <a16:creationId xmlns:a16="http://schemas.microsoft.com/office/drawing/2014/main" id="{A5EAE308-45F9-4F7E-B6C8-894EB1926F72}"/>
              </a:ext>
            </a:extLst>
          </p:cNvPr>
          <p:cNvSpPr txBox="1"/>
          <p:nvPr/>
        </p:nvSpPr>
        <p:spPr>
          <a:xfrm>
            <a:off x="152400" y="1397675"/>
            <a:ext cx="8788400" cy="2246769"/>
          </a:xfrm>
          <a:prstGeom prst="rect">
            <a:avLst/>
          </a:prstGeom>
          <a:noFill/>
        </p:spPr>
        <p:txBody>
          <a:bodyPr wrap="square">
            <a:spAutoFit/>
          </a:bodyPr>
          <a:lstStyle/>
          <a:p>
            <a:r>
              <a:rPr lang="en-US" sz="2000" dirty="0"/>
              <a:t>We counted 1,152 new home closings in March 2021. This was a 36 percent increase from March 2020. The 2021 total sits at 2,732, or 15 percent higher than the same point in 2020. This is the most new home closings we have reported for a first quarter since 2008 (2,928) and, going by historical averages, would put the 2021 year-end pace at just over 12,000 or 16 percent higher than 2020. New home closings accounted for 17 percent of all home closings in March 2021, virtually the same as in March 2020.</a:t>
            </a:r>
          </a:p>
        </p:txBody>
      </p:sp>
    </p:spTree>
    <p:extLst>
      <p:ext uri="{BB962C8B-B14F-4D97-AF65-F5344CB8AC3E}">
        <p14:creationId xmlns:p14="http://schemas.microsoft.com/office/powerpoint/2010/main" val="248667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group of people standing in a park&#10;&#10;Description automatically generated">
            <a:extLst>
              <a:ext uri="{FF2B5EF4-FFF2-40B4-BE49-F238E27FC236}">
                <a16:creationId xmlns:a16="http://schemas.microsoft.com/office/drawing/2014/main" id="{80DCFAA7-6FE1-4203-8770-01F47CDA1127}"/>
              </a:ext>
            </a:extLst>
          </p:cNvPr>
          <p:cNvPicPr>
            <a:picLocks noChangeAspect="1"/>
          </p:cNvPicPr>
          <p:nvPr/>
        </p:nvPicPr>
        <p:blipFill rotWithShape="1">
          <a:blip r:embed="rId2">
            <a:extLst>
              <a:ext uri="{28A0092B-C50C-407E-A947-70E740481C1C}">
                <a14:useLocalDpi xmlns:a14="http://schemas.microsoft.com/office/drawing/2010/main" val="0"/>
              </a:ext>
            </a:extLst>
          </a:blip>
          <a:srcRect b="4762"/>
          <a:stretch/>
        </p:blipFill>
        <p:spPr>
          <a:xfrm>
            <a:off x="20" y="10"/>
            <a:ext cx="9143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313B211-44F6-4512-8862-B1B975A91C08}"/>
              </a:ext>
            </a:extLst>
          </p:cNvPr>
          <p:cNvSpPr>
            <a:spLocks noGrp="1"/>
          </p:cNvSpPr>
          <p:nvPr>
            <p:ph type="title"/>
          </p:nvPr>
        </p:nvSpPr>
        <p:spPr>
          <a:xfrm>
            <a:off x="392906" y="5317240"/>
            <a:ext cx="8408194" cy="744836"/>
          </a:xfrm>
        </p:spPr>
        <p:txBody>
          <a:bodyPr>
            <a:normAutofit/>
          </a:bodyPr>
          <a:lstStyle/>
          <a:p>
            <a:r>
              <a:rPr lang="en-US" sz="3600" b="1" dirty="0">
                <a:solidFill>
                  <a:schemeClr val="tx1">
                    <a:lumMod val="85000"/>
                    <a:lumOff val="15000"/>
                  </a:schemeClr>
                </a:solidFill>
              </a:rPr>
              <a:t>The Happiest place on Earth?</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85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2400"/>
            <a:ext cx="8610600" cy="3810000"/>
          </a:xfrm>
        </p:spPr>
        <p:txBody>
          <a:bodyPr>
            <a:normAutofit/>
          </a:bodyPr>
          <a:lstStyle/>
          <a:p>
            <a:pPr algn="ctr"/>
            <a:r>
              <a:rPr lang="en-US" sz="7200" dirty="0">
                <a:solidFill>
                  <a:schemeClr val="tx1"/>
                </a:solidFill>
                <a:effectLst/>
              </a:rPr>
              <a:t>The course title?</a:t>
            </a:r>
            <a:br>
              <a:rPr lang="en-US" sz="7200" dirty="0">
                <a:solidFill>
                  <a:schemeClr val="tx1"/>
                </a:solidFill>
                <a:effectLst/>
              </a:rPr>
            </a:br>
            <a:r>
              <a:rPr lang="en-US" sz="7200" dirty="0">
                <a:solidFill>
                  <a:schemeClr val="tx1"/>
                </a:solidFill>
                <a:effectLst/>
              </a:rPr>
              <a:t>The first </a:t>
            </a:r>
            <a:r>
              <a:rPr lang="en-US" sz="7200" i="1" u="sng" dirty="0">
                <a:solidFill>
                  <a:schemeClr val="tx1"/>
                </a:solidFill>
                <a:effectLst/>
              </a:rPr>
              <a:t>word</a:t>
            </a:r>
            <a:r>
              <a:rPr lang="en-US" sz="7200" dirty="0">
                <a:solidFill>
                  <a:schemeClr val="tx1"/>
                </a:solidFill>
                <a:effectLst/>
              </a:rPr>
              <a:t> is </a:t>
            </a:r>
            <a:r>
              <a:rPr lang="en-US" sz="8900" dirty="0">
                <a:solidFill>
                  <a:schemeClr val="tx1"/>
                </a:solidFill>
                <a:effectLst/>
              </a:rPr>
              <a:t>“Selling”</a:t>
            </a:r>
          </a:p>
        </p:txBody>
      </p:sp>
      <p:sp>
        <p:nvSpPr>
          <p:cNvPr id="3" name="Subtitle 2"/>
          <p:cNvSpPr>
            <a:spLocks noGrp="1"/>
          </p:cNvSpPr>
          <p:nvPr>
            <p:ph type="subTitle" idx="1"/>
          </p:nvPr>
        </p:nvSpPr>
        <p:spPr>
          <a:xfrm>
            <a:off x="685800" y="4038600"/>
            <a:ext cx="7772400" cy="1199704"/>
          </a:xfrm>
        </p:spPr>
        <p:txBody>
          <a:bodyPr>
            <a:normAutofit/>
          </a:bodyPr>
          <a:lstStyle/>
          <a:p>
            <a:pPr algn="ctr"/>
            <a:r>
              <a:rPr lang="en-US" sz="4800" b="1" dirty="0"/>
              <a:t>How good are you?</a:t>
            </a:r>
          </a:p>
        </p:txBody>
      </p:sp>
    </p:spTree>
    <p:extLst>
      <p:ext uri="{BB962C8B-B14F-4D97-AF65-F5344CB8AC3E}">
        <p14:creationId xmlns:p14="http://schemas.microsoft.com/office/powerpoint/2010/main" val="25770235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bwMode="auto">
          <a:xfrm>
            <a:off x="0" y="0"/>
            <a:ext cx="9144000" cy="1295400"/>
          </a:xfrm>
        </p:spPr>
        <p:txBody>
          <a:bodyPr wrap="square" numCol="1" anchorCtr="0" compatLnSpc="1">
            <a:prstTxWarp prst="textNoShape">
              <a:avLst/>
            </a:prstTxWarp>
            <a:normAutofit/>
          </a:bodyPr>
          <a:lstStyle/>
          <a:p>
            <a:r>
              <a:rPr lang="en-US" altLang="en-US" b="1" dirty="0"/>
              <a:t>“Who met the most…”</a:t>
            </a:r>
          </a:p>
        </p:txBody>
      </p:sp>
      <p:pic>
        <p:nvPicPr>
          <p:cNvPr id="5222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066800" y="1219200"/>
            <a:ext cx="7383463" cy="5410200"/>
          </a:xfrm>
        </p:spPr>
      </p:pic>
    </p:spTree>
    <p:extLst>
      <p:ext uri="{BB962C8B-B14F-4D97-AF65-F5344CB8AC3E}">
        <p14:creationId xmlns:p14="http://schemas.microsoft.com/office/powerpoint/2010/main" val="21297266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295400"/>
            <a:ext cx="7280294" cy="5562600"/>
          </a:xfrm>
        </p:spPr>
      </p:pic>
      <p:sp>
        <p:nvSpPr>
          <p:cNvPr id="3" name="Title 2"/>
          <p:cNvSpPr>
            <a:spLocks noGrp="1"/>
          </p:cNvSpPr>
          <p:nvPr>
            <p:ph type="title"/>
          </p:nvPr>
        </p:nvSpPr>
        <p:spPr>
          <a:xfrm>
            <a:off x="-32657" y="0"/>
            <a:ext cx="9144000" cy="1447800"/>
          </a:xfrm>
        </p:spPr>
        <p:txBody>
          <a:bodyPr/>
          <a:lstStyle/>
          <a:p>
            <a:r>
              <a:rPr lang="en-US" sz="5400" dirty="0"/>
              <a:t>Pg. 2 Agency Questions</a:t>
            </a:r>
          </a:p>
        </p:txBody>
      </p:sp>
    </p:spTree>
    <p:extLst>
      <p:ext uri="{BB962C8B-B14F-4D97-AF65-F5344CB8AC3E}">
        <p14:creationId xmlns:p14="http://schemas.microsoft.com/office/powerpoint/2010/main" val="6152995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3986" y="1752600"/>
            <a:ext cx="6199827" cy="4254500"/>
          </a:xfrm>
        </p:spPr>
      </p:pic>
      <p:sp>
        <p:nvSpPr>
          <p:cNvPr id="3" name="Title 2"/>
          <p:cNvSpPr>
            <a:spLocks noGrp="1"/>
          </p:cNvSpPr>
          <p:nvPr>
            <p:ph type="title"/>
          </p:nvPr>
        </p:nvSpPr>
        <p:spPr/>
        <p:txBody>
          <a:bodyPr/>
          <a:lstStyle/>
          <a:p>
            <a:r>
              <a:rPr lang="en-US" sz="6000" dirty="0"/>
              <a:t>Adverse vs. Competing</a:t>
            </a:r>
          </a:p>
        </p:txBody>
      </p:sp>
    </p:spTree>
    <p:extLst>
      <p:ext uri="{BB962C8B-B14F-4D97-AF65-F5344CB8AC3E}">
        <p14:creationId xmlns:p14="http://schemas.microsoft.com/office/powerpoint/2010/main" val="4141114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00200"/>
            <a:ext cx="8357419" cy="5181600"/>
          </a:xfrm>
        </p:spPr>
      </p:pic>
      <p:sp>
        <p:nvSpPr>
          <p:cNvPr id="3" name="Title 2"/>
          <p:cNvSpPr>
            <a:spLocks noGrp="1"/>
          </p:cNvSpPr>
          <p:nvPr>
            <p:ph type="title"/>
          </p:nvPr>
        </p:nvSpPr>
        <p:spPr/>
        <p:txBody>
          <a:bodyPr/>
          <a:lstStyle/>
          <a:p>
            <a:r>
              <a:rPr lang="en-US" sz="4000" dirty="0"/>
              <a:t>Acts as an agent in a transaction…? – Customer or Client?</a:t>
            </a:r>
          </a:p>
        </p:txBody>
      </p:sp>
    </p:spTree>
    <p:extLst>
      <p:ext uri="{BB962C8B-B14F-4D97-AF65-F5344CB8AC3E}">
        <p14:creationId xmlns:p14="http://schemas.microsoft.com/office/powerpoint/2010/main" val="981624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371600"/>
            <a:ext cx="7010400" cy="5257800"/>
          </a:xfrm>
        </p:spPr>
      </p:pic>
      <p:sp>
        <p:nvSpPr>
          <p:cNvPr id="3" name="Title 2"/>
          <p:cNvSpPr>
            <a:spLocks noGrp="1"/>
          </p:cNvSpPr>
          <p:nvPr>
            <p:ph type="title"/>
          </p:nvPr>
        </p:nvSpPr>
        <p:spPr/>
        <p:txBody>
          <a:bodyPr/>
          <a:lstStyle/>
          <a:p>
            <a:r>
              <a:rPr lang="en-US" sz="5400" dirty="0"/>
              <a:t>What IS a </a:t>
            </a:r>
            <a:r>
              <a:rPr lang="en-US" sz="6600" i="1" u="sng" dirty="0"/>
              <a:t>transaction</a:t>
            </a:r>
            <a:r>
              <a:rPr lang="en-US" sz="5400" dirty="0"/>
              <a:t>?</a:t>
            </a:r>
          </a:p>
        </p:txBody>
      </p:sp>
    </p:spTree>
    <p:extLst>
      <p:ext uri="{BB962C8B-B14F-4D97-AF65-F5344CB8AC3E}">
        <p14:creationId xmlns:p14="http://schemas.microsoft.com/office/powerpoint/2010/main" val="2341915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30560"/>
            <a:ext cx="9144000" cy="4927440"/>
          </a:xfrm>
          <a:solidFill>
            <a:schemeClr val="accent1">
              <a:lumMod val="20000"/>
              <a:lumOff val="80000"/>
            </a:schemeClr>
          </a:solidFill>
        </p:spPr>
        <p:txBody>
          <a:bodyPr>
            <a:noAutofit/>
          </a:bodyPr>
          <a:lstStyle/>
          <a:p>
            <a:r>
              <a:rPr lang="en-US" sz="6000" b="1" dirty="0"/>
              <a:t>Thank you for being here!</a:t>
            </a:r>
            <a:br>
              <a:rPr lang="en-US" sz="6000" b="1" dirty="0"/>
            </a:br>
            <a:r>
              <a:rPr lang="en-US" sz="8800" b="1" u="sng" dirty="0">
                <a:latin typeface="Lucida Handwriting" panose="03010101010101010101" pitchFamily="66" charset="0"/>
              </a:rPr>
              <a:t>Selling</a:t>
            </a:r>
            <a:r>
              <a:rPr lang="en-US" sz="6000" b="1" u="sng" dirty="0"/>
              <a:t>  </a:t>
            </a:r>
            <a:r>
              <a:rPr lang="en-US" sz="6000" b="1" dirty="0"/>
              <a:t> </a:t>
            </a:r>
            <a:br>
              <a:rPr lang="en-US" sz="6000" b="1" dirty="0"/>
            </a:br>
            <a:r>
              <a:rPr lang="en-US" sz="6000" b="1" dirty="0"/>
              <a:t>New vs. Resale</a:t>
            </a:r>
          </a:p>
        </p:txBody>
      </p:sp>
      <p:pic>
        <p:nvPicPr>
          <p:cNvPr id="4" name="Picture 3" descr="A picture containing drawing&#10;&#10;Description automatically generated">
            <a:extLst>
              <a:ext uri="{FF2B5EF4-FFF2-40B4-BE49-F238E27FC236}">
                <a16:creationId xmlns:a16="http://schemas.microsoft.com/office/drawing/2014/main" id="{CC8B4F8C-CB53-42B3-ABBA-1A14325E00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76200"/>
            <a:ext cx="8528496" cy="1752600"/>
          </a:xfrm>
          <a:prstGeom prst="rect">
            <a:avLst/>
          </a:prstGeom>
        </p:spPr>
      </p:pic>
    </p:spTree>
    <p:extLst>
      <p:ext uri="{BB962C8B-B14F-4D97-AF65-F5344CB8AC3E}">
        <p14:creationId xmlns:p14="http://schemas.microsoft.com/office/powerpoint/2010/main" val="30232394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62500" lnSpcReduction="20000"/>
          </a:bodyPr>
          <a:lstStyle/>
          <a:p>
            <a:pPr marL="0" indent="0" algn="ctr">
              <a:buNone/>
            </a:pPr>
            <a:r>
              <a:rPr lang="en-US" sz="18600" dirty="0">
                <a:solidFill>
                  <a:schemeClr val="bg1"/>
                </a:solidFill>
                <a:latin typeface="Antaviana" pitchFamily="2" charset="0"/>
              </a:rPr>
              <a:t>Page 2</a:t>
            </a:r>
          </a:p>
          <a:p>
            <a:pPr marL="0" indent="0" algn="ctr">
              <a:buNone/>
            </a:pPr>
            <a:r>
              <a:rPr lang="en-US" sz="26800" dirty="0">
                <a:solidFill>
                  <a:schemeClr val="bg1"/>
                </a:solidFill>
                <a:latin typeface="Chiller" panose="04020404031007020602" pitchFamily="82" charset="0"/>
              </a:rPr>
              <a:t>We MISSED SOME STUFF</a:t>
            </a:r>
            <a:endParaRPr lang="en-US" sz="15400" dirty="0">
              <a:solidFill>
                <a:schemeClr val="bg1"/>
              </a:solidFill>
              <a:latin typeface="Chiller" panose="04020404031007020602" pitchFamily="82" charset="0"/>
            </a:endParaRPr>
          </a:p>
        </p:txBody>
      </p:sp>
    </p:spTree>
    <p:extLst>
      <p:ext uri="{BB962C8B-B14F-4D97-AF65-F5344CB8AC3E}">
        <p14:creationId xmlns:p14="http://schemas.microsoft.com/office/powerpoint/2010/main" val="265101950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676400"/>
            <a:ext cx="7239000" cy="5015180"/>
          </a:xfrm>
        </p:spPr>
      </p:pic>
      <p:sp>
        <p:nvSpPr>
          <p:cNvPr id="3" name="Title 2"/>
          <p:cNvSpPr>
            <a:spLocks noGrp="1"/>
          </p:cNvSpPr>
          <p:nvPr>
            <p:ph type="title"/>
          </p:nvPr>
        </p:nvSpPr>
        <p:spPr/>
        <p:txBody>
          <a:bodyPr/>
          <a:lstStyle/>
          <a:p>
            <a:r>
              <a:rPr lang="en-US" dirty="0">
                <a:solidFill>
                  <a:schemeClr val="tx1"/>
                </a:solidFill>
              </a:rPr>
              <a:t>Are you </a:t>
            </a:r>
            <a:r>
              <a:rPr lang="en-US" i="1" u="sng" dirty="0">
                <a:solidFill>
                  <a:schemeClr val="tx1"/>
                </a:solidFill>
              </a:rPr>
              <a:t>willing</a:t>
            </a:r>
            <a:r>
              <a:rPr lang="en-US" dirty="0">
                <a:solidFill>
                  <a:schemeClr val="tx1"/>
                </a:solidFill>
              </a:rPr>
              <a:t> to COLLABORATE?</a:t>
            </a:r>
          </a:p>
        </p:txBody>
      </p:sp>
    </p:spTree>
    <p:extLst>
      <p:ext uri="{BB962C8B-B14F-4D97-AF65-F5344CB8AC3E}">
        <p14:creationId xmlns:p14="http://schemas.microsoft.com/office/powerpoint/2010/main" val="28213704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lgn="ctr">
              <a:buNone/>
            </a:pPr>
            <a:r>
              <a:rPr lang="en-US" dirty="0"/>
              <a:t>1</a:t>
            </a:r>
            <a:r>
              <a:rPr lang="en-US" baseline="30000" dirty="0"/>
              <a:t>st</a:t>
            </a:r>
            <a:r>
              <a:rPr lang="en-US" dirty="0"/>
              <a:t> Question</a:t>
            </a:r>
          </a:p>
          <a:p>
            <a:pPr algn="ctr"/>
            <a:r>
              <a:rPr lang="en-US" sz="11500" dirty="0"/>
              <a:t>Who </a:t>
            </a:r>
            <a:r>
              <a:rPr lang="en-US" sz="11500" dirty="0" err="1"/>
              <a:t>dunnit</a:t>
            </a:r>
            <a:r>
              <a:rPr lang="en-US" sz="11500" dirty="0"/>
              <a:t>?</a:t>
            </a:r>
          </a:p>
        </p:txBody>
      </p:sp>
      <p:sp>
        <p:nvSpPr>
          <p:cNvPr id="3" name="Title 2"/>
          <p:cNvSpPr>
            <a:spLocks noGrp="1"/>
          </p:cNvSpPr>
          <p:nvPr>
            <p:ph type="title"/>
          </p:nvPr>
        </p:nvSpPr>
        <p:spPr/>
        <p:txBody>
          <a:bodyPr/>
          <a:lstStyle/>
          <a:p>
            <a:r>
              <a:rPr lang="en-US" sz="11500" dirty="0"/>
              <a:t>Page 2!</a:t>
            </a:r>
          </a:p>
        </p:txBody>
      </p:sp>
    </p:spTree>
    <p:extLst>
      <p:ext uri="{BB962C8B-B14F-4D97-AF65-F5344CB8AC3E}">
        <p14:creationId xmlns:p14="http://schemas.microsoft.com/office/powerpoint/2010/main" val="536257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6600" dirty="0"/>
              <a:t>IF YOU HAVEN’T </a:t>
            </a:r>
            <a:r>
              <a:rPr lang="en-US" sz="6600" u="sng" dirty="0"/>
              <a:t>SOLD</a:t>
            </a:r>
            <a:r>
              <a:rPr lang="en-US" sz="6600" dirty="0"/>
              <a:t> 3, BUT you’ve </a:t>
            </a:r>
            <a:r>
              <a:rPr lang="en-US" sz="6600" i="1" u="sng" dirty="0"/>
              <a:t>looked at </a:t>
            </a:r>
            <a:r>
              <a:rPr lang="en-US" sz="6600" dirty="0"/>
              <a:t>3 – Let’s talk…!</a:t>
            </a:r>
          </a:p>
        </p:txBody>
      </p:sp>
      <p:sp>
        <p:nvSpPr>
          <p:cNvPr id="3" name="Title 2"/>
          <p:cNvSpPr>
            <a:spLocks noGrp="1"/>
          </p:cNvSpPr>
          <p:nvPr>
            <p:ph type="title"/>
          </p:nvPr>
        </p:nvSpPr>
        <p:spPr/>
        <p:txBody>
          <a:bodyPr/>
          <a:lstStyle/>
          <a:p>
            <a:r>
              <a:rPr lang="en-US" sz="9600" dirty="0">
                <a:solidFill>
                  <a:schemeClr val="tx1"/>
                </a:solidFill>
              </a:rPr>
              <a:t>ok</a:t>
            </a:r>
          </a:p>
        </p:txBody>
      </p:sp>
    </p:spTree>
    <p:extLst>
      <p:ext uri="{BB962C8B-B14F-4D97-AF65-F5344CB8AC3E}">
        <p14:creationId xmlns:p14="http://schemas.microsoft.com/office/powerpoint/2010/main" val="25567006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lgn="ctr">
              <a:buNone/>
            </a:pPr>
            <a:r>
              <a:rPr lang="en-US" sz="6600" dirty="0"/>
              <a:t>Why would someone buy a NEW House over a resale?</a:t>
            </a:r>
          </a:p>
        </p:txBody>
      </p:sp>
      <p:sp>
        <p:nvSpPr>
          <p:cNvPr id="3" name="Title 2"/>
          <p:cNvSpPr>
            <a:spLocks noGrp="1"/>
          </p:cNvSpPr>
          <p:nvPr>
            <p:ph type="title"/>
          </p:nvPr>
        </p:nvSpPr>
        <p:spPr/>
        <p:txBody>
          <a:bodyPr/>
          <a:lstStyle/>
          <a:p>
            <a:r>
              <a:rPr lang="en-US" sz="5400" dirty="0"/>
              <a:t>Can you give me THREE</a:t>
            </a:r>
          </a:p>
        </p:txBody>
      </p:sp>
    </p:spTree>
    <p:extLst>
      <p:ext uri="{BB962C8B-B14F-4D97-AF65-F5344CB8AC3E}">
        <p14:creationId xmlns:p14="http://schemas.microsoft.com/office/powerpoint/2010/main" val="31416193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5029200" cy="4330891"/>
          </a:xfrm>
        </p:spPr>
        <p:txBody>
          <a:bodyPr/>
          <a:lstStyle/>
          <a:p>
            <a:r>
              <a:rPr lang="en-US" sz="8000" dirty="0"/>
              <a:t>Your Attitude</a:t>
            </a:r>
          </a:p>
        </p:txBody>
      </p:sp>
      <p:sp>
        <p:nvSpPr>
          <p:cNvPr id="3" name="Title 2"/>
          <p:cNvSpPr>
            <a:spLocks noGrp="1"/>
          </p:cNvSpPr>
          <p:nvPr>
            <p:ph type="title"/>
          </p:nvPr>
        </p:nvSpPr>
        <p:spPr/>
        <p:txBody>
          <a:bodyPr>
            <a:normAutofit/>
          </a:bodyPr>
          <a:lstStyle/>
          <a:p>
            <a:r>
              <a:rPr lang="en-US" sz="6600" dirty="0"/>
              <a:t>You control 3 things!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1447800"/>
            <a:ext cx="3102559" cy="4419600"/>
          </a:xfrm>
          <a:prstGeom prst="rect">
            <a:avLst/>
          </a:prstGeom>
        </p:spPr>
      </p:pic>
    </p:spTree>
    <p:extLst>
      <p:ext uri="{BB962C8B-B14F-4D97-AF65-F5344CB8AC3E}">
        <p14:creationId xmlns:p14="http://schemas.microsoft.com/office/powerpoint/2010/main" val="107743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676400"/>
            <a:ext cx="5029200" cy="4330891"/>
          </a:xfrm>
        </p:spPr>
        <p:txBody>
          <a:bodyPr/>
          <a:lstStyle/>
          <a:p>
            <a:r>
              <a:rPr lang="en-US" sz="3200" dirty="0"/>
              <a:t>Your Attitude</a:t>
            </a:r>
          </a:p>
          <a:p>
            <a:r>
              <a:rPr lang="en-US" sz="6600" dirty="0"/>
              <a:t>The # of people…</a:t>
            </a:r>
          </a:p>
          <a:p>
            <a:r>
              <a:rPr lang="en-US" sz="6000" dirty="0"/>
              <a:t>How well…</a:t>
            </a:r>
          </a:p>
        </p:txBody>
      </p:sp>
      <p:sp>
        <p:nvSpPr>
          <p:cNvPr id="3" name="Title 2"/>
          <p:cNvSpPr>
            <a:spLocks noGrp="1"/>
          </p:cNvSpPr>
          <p:nvPr>
            <p:ph type="title"/>
          </p:nvPr>
        </p:nvSpPr>
        <p:spPr/>
        <p:txBody>
          <a:bodyPr>
            <a:normAutofit/>
          </a:bodyPr>
          <a:lstStyle/>
          <a:p>
            <a:r>
              <a:rPr lang="en-US" sz="6600" dirty="0"/>
              <a:t>You control 3 things!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2600" y="1447800"/>
            <a:ext cx="3102559" cy="4419600"/>
          </a:xfrm>
          <a:prstGeom prst="rect">
            <a:avLst/>
          </a:prstGeom>
        </p:spPr>
      </p:pic>
    </p:spTree>
    <p:extLst>
      <p:ext uri="{BB962C8B-B14F-4D97-AF65-F5344CB8AC3E}">
        <p14:creationId xmlns:p14="http://schemas.microsoft.com/office/powerpoint/2010/main" val="122584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57200" y="1524000"/>
            <a:ext cx="8021053" cy="5334000"/>
          </a:xfrm>
        </p:spPr>
      </p:pic>
      <p:sp>
        <p:nvSpPr>
          <p:cNvPr id="3" name="Title 2"/>
          <p:cNvSpPr>
            <a:spLocks noGrp="1"/>
          </p:cNvSpPr>
          <p:nvPr>
            <p:ph type="title"/>
          </p:nvPr>
        </p:nvSpPr>
        <p:spPr/>
        <p:txBody>
          <a:bodyPr/>
          <a:lstStyle/>
          <a:p>
            <a:r>
              <a:rPr lang="en-US" sz="3600" dirty="0">
                <a:solidFill>
                  <a:schemeClr val="tx1"/>
                </a:solidFill>
              </a:rPr>
              <a:t>Last 3 questions on pg. 2 </a:t>
            </a:r>
            <a:br>
              <a:rPr lang="en-US" sz="6600" dirty="0"/>
            </a:br>
            <a:r>
              <a:rPr lang="en-US" sz="6600" dirty="0"/>
              <a:t>Product Knowledge?</a:t>
            </a:r>
          </a:p>
        </p:txBody>
      </p:sp>
      <p:pic>
        <p:nvPicPr>
          <p:cNvPr id="5" name="Leave It To Beav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58000" y="5181600"/>
            <a:ext cx="609600" cy="609600"/>
          </a:xfrm>
          <a:prstGeom prst="rect">
            <a:avLst/>
          </a:prstGeom>
        </p:spPr>
      </p:pic>
    </p:spTree>
    <p:extLst>
      <p:ext uri="{BB962C8B-B14F-4D97-AF65-F5344CB8AC3E}">
        <p14:creationId xmlns:p14="http://schemas.microsoft.com/office/powerpoint/2010/main" val="16091581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7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4953000" cy="6248400"/>
          </a:xfrm>
        </p:spPr>
        <p:txBody>
          <a:bodyPr>
            <a:normAutofit fontScale="90000"/>
          </a:bodyPr>
          <a:lstStyle/>
          <a:p>
            <a:r>
              <a:rPr lang="en-US" sz="8800" b="1" dirty="0"/>
              <a:t>Who’s in control…</a:t>
            </a:r>
            <a:br>
              <a:rPr lang="en-US" sz="8800" b="1" dirty="0"/>
            </a:br>
            <a:r>
              <a:rPr lang="en-US" sz="8800" b="1" dirty="0"/>
              <a:t>7 Questions</a:t>
            </a:r>
            <a:br>
              <a:rPr lang="en-US" sz="8800" b="1" dirty="0"/>
            </a:br>
            <a:r>
              <a:rPr lang="en-US" sz="8800" b="1" dirty="0"/>
              <a:t>Pg. 3</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05400" y="540327"/>
            <a:ext cx="3901439" cy="5320145"/>
          </a:xfrm>
        </p:spPr>
      </p:pic>
    </p:spTree>
    <p:extLst>
      <p:ext uri="{BB962C8B-B14F-4D97-AF65-F5344CB8AC3E}">
        <p14:creationId xmlns:p14="http://schemas.microsoft.com/office/powerpoint/2010/main" val="36937635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srcRect l="15417" t="32399" r="44167" b="25146"/>
          <a:stretch/>
        </p:blipFill>
        <p:spPr>
          <a:xfrm>
            <a:off x="1216741" y="967864"/>
            <a:ext cx="7815124" cy="4403901"/>
          </a:xfrm>
          <a:prstGeom prst="rect">
            <a:avLst/>
          </a:prstGeom>
        </p:spPr>
      </p:pic>
      <p:sp>
        <p:nvSpPr>
          <p:cNvPr id="2" name="TextBox 1"/>
          <p:cNvSpPr txBox="1"/>
          <p:nvPr/>
        </p:nvSpPr>
        <p:spPr>
          <a:xfrm>
            <a:off x="188041" y="1642600"/>
            <a:ext cx="1991033" cy="2631490"/>
          </a:xfrm>
          <a:prstGeom prst="rect">
            <a:avLst/>
          </a:prstGeom>
          <a:solidFill>
            <a:schemeClr val="accent1">
              <a:lumMod val="20000"/>
              <a:lumOff val="80000"/>
            </a:schemeClr>
          </a:solidFill>
        </p:spPr>
        <p:txBody>
          <a:bodyPr wrap="square" rtlCol="0">
            <a:spAutoFit/>
          </a:bodyPr>
          <a:lstStyle/>
          <a:p>
            <a:pPr algn="ctr"/>
            <a:r>
              <a:rPr lang="en-US" sz="3300" b="1" dirty="0"/>
              <a:t>Have they already been on line?</a:t>
            </a:r>
          </a:p>
        </p:txBody>
      </p:sp>
    </p:spTree>
    <p:extLst>
      <p:ext uri="{BB962C8B-B14F-4D97-AF65-F5344CB8AC3E}">
        <p14:creationId xmlns:p14="http://schemas.microsoft.com/office/powerpoint/2010/main" val="2590308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3A044-35EC-4B87-9B97-3A8407C43DF4}"/>
              </a:ext>
            </a:extLst>
          </p:cNvPr>
          <p:cNvSpPr>
            <a:spLocks noGrp="1"/>
          </p:cNvSpPr>
          <p:nvPr>
            <p:ph type="title"/>
          </p:nvPr>
        </p:nvSpPr>
        <p:spPr>
          <a:xfrm>
            <a:off x="0" y="970159"/>
            <a:ext cx="9144000" cy="799272"/>
          </a:xfrm>
          <a:solidFill>
            <a:schemeClr val="accent4">
              <a:lumMod val="60000"/>
              <a:lumOff val="40000"/>
            </a:schemeClr>
          </a:solidFill>
        </p:spPr>
        <p:txBody>
          <a:bodyPr vert="horz" lIns="68580" tIns="34290" rIns="68580" bIns="34290" rtlCol="0" anchor="ctr">
            <a:normAutofit/>
          </a:bodyPr>
          <a:lstStyle/>
          <a:p>
            <a:r>
              <a:rPr lang="en-US" sz="4500" b="1" dirty="0"/>
              <a:t>We are recording the session!</a:t>
            </a:r>
          </a:p>
        </p:txBody>
      </p:sp>
      <p:pic>
        <p:nvPicPr>
          <p:cNvPr id="2050" name="Picture 2" descr="OSHA NOTICE No Cell Phones Allowed In Work Sign With Symbol">
            <a:extLst>
              <a:ext uri="{FF2B5EF4-FFF2-40B4-BE49-F238E27FC236}">
                <a16:creationId xmlns:a16="http://schemas.microsoft.com/office/drawing/2014/main" id="{43564A7F-AD1F-474B-8C8C-1D30E0DD6D0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789" b="16801"/>
          <a:stretch/>
        </p:blipFill>
        <p:spPr bwMode="auto">
          <a:xfrm>
            <a:off x="1616564" y="1769431"/>
            <a:ext cx="5931712" cy="3998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8391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9F098CE0-1176-4D12-AAC5-1E64F5699769}"/>
              </a:ext>
            </a:extLst>
          </p:cNvPr>
          <p:cNvSpPr>
            <a:spLocks noGrp="1" noChangeArrowheads="1"/>
          </p:cNvSpPr>
          <p:nvPr>
            <p:ph type="title"/>
          </p:nvPr>
        </p:nvSpPr>
        <p:spPr>
          <a:xfrm>
            <a:off x="406400" y="228600"/>
            <a:ext cx="8580438" cy="1676400"/>
          </a:xfrm>
        </p:spPr>
        <p:txBody>
          <a:bodyPr>
            <a:normAutofit/>
          </a:bodyPr>
          <a:lstStyle/>
          <a:p>
            <a:r>
              <a:rPr lang="en-US" altLang="en-US" b="1" dirty="0"/>
              <a:t>A call comes in to a R.E. Office</a:t>
            </a:r>
          </a:p>
        </p:txBody>
      </p:sp>
      <p:graphicFrame>
        <p:nvGraphicFramePr>
          <p:cNvPr id="4098" name="Object 3">
            <a:extLst>
              <a:ext uri="{FF2B5EF4-FFF2-40B4-BE49-F238E27FC236}">
                <a16:creationId xmlns:a16="http://schemas.microsoft.com/office/drawing/2014/main" id="{E476F734-4DBB-4AB2-9C24-4552B2CC5D1A}"/>
              </a:ext>
            </a:extLst>
          </p:cNvPr>
          <p:cNvGraphicFramePr>
            <a:graphicFrameLocks noGrp="1" noChangeAspect="1"/>
          </p:cNvGraphicFramePr>
          <p:nvPr>
            <p:ph type="clipArt" sz="half" idx="1"/>
          </p:nvPr>
        </p:nvGraphicFramePr>
        <p:xfrm>
          <a:off x="157162" y="2008586"/>
          <a:ext cx="3706255" cy="3656408"/>
        </p:xfrm>
        <a:graphic>
          <a:graphicData uri="http://schemas.openxmlformats.org/presentationml/2006/ole">
            <mc:AlternateContent xmlns:mc="http://schemas.openxmlformats.org/markup-compatibility/2006">
              <mc:Choice xmlns:v="urn:schemas-microsoft-com:vml" Requires="v">
                <p:oleObj name="Clip" r:id="rId2" imgW="3502080" imgH="3453840" progId="MS_ClipArt_Gallery.5">
                  <p:embed/>
                </p:oleObj>
              </mc:Choice>
              <mc:Fallback>
                <p:oleObj name="Clip" r:id="rId2" imgW="3502080" imgH="3453840" progId="MS_ClipArt_Gallery.5">
                  <p:embed/>
                  <p:pic>
                    <p:nvPicPr>
                      <p:cNvPr id="4098" name="Object 3">
                        <a:extLst>
                          <a:ext uri="{FF2B5EF4-FFF2-40B4-BE49-F238E27FC236}">
                            <a16:creationId xmlns:a16="http://schemas.microsoft.com/office/drawing/2014/main" id="{E476F734-4DBB-4AB2-9C24-4552B2CC5D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62" y="2008586"/>
                        <a:ext cx="3706255" cy="3656408"/>
                      </a:xfrm>
                      <a:prstGeom prst="rect">
                        <a:avLst/>
                      </a:prstGeom>
                    </p:spPr>
                  </p:pic>
                </p:oleObj>
              </mc:Fallback>
            </mc:AlternateContent>
          </a:graphicData>
        </a:graphic>
      </p:graphicFrame>
      <p:sp>
        <p:nvSpPr>
          <p:cNvPr id="800772" name="Rectangle 4">
            <a:extLst>
              <a:ext uri="{FF2B5EF4-FFF2-40B4-BE49-F238E27FC236}">
                <a16:creationId xmlns:a16="http://schemas.microsoft.com/office/drawing/2014/main" id="{57782F2E-6DF0-46D0-BABD-6A3A595DA76D}"/>
              </a:ext>
            </a:extLst>
          </p:cNvPr>
          <p:cNvSpPr>
            <a:spLocks noGrp="1" noChangeArrowheads="1"/>
          </p:cNvSpPr>
          <p:nvPr>
            <p:ph type="body" sz="half" idx="2"/>
          </p:nvPr>
        </p:nvSpPr>
        <p:spPr>
          <a:xfrm>
            <a:off x="3794126" y="2080023"/>
            <a:ext cx="5192712" cy="3128963"/>
          </a:xfrm>
        </p:spPr>
        <p:txBody>
          <a:bodyPr>
            <a:noAutofit/>
          </a:bodyPr>
          <a:lstStyle/>
          <a:p>
            <a:pPr>
              <a:lnSpc>
                <a:spcPct val="90000"/>
              </a:lnSpc>
            </a:pPr>
            <a:r>
              <a:rPr lang="en-US" altLang="en-US" sz="4400" b="1" dirty="0"/>
              <a:t>“This is Attorney John Jones-</a:t>
            </a:r>
          </a:p>
          <a:p>
            <a:pPr>
              <a:lnSpc>
                <a:spcPct val="90000"/>
              </a:lnSpc>
            </a:pPr>
            <a:r>
              <a:rPr lang="en-US" altLang="en-US" sz="4400" b="1" dirty="0"/>
              <a:t>Can I speak to your Manager?”</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00772">
                                            <p:txEl>
                                              <p:pRg st="0" end="0"/>
                                            </p:txEl>
                                          </p:spTgt>
                                        </p:tgtEl>
                                        <p:attrNameLst>
                                          <p:attrName>style.visibility</p:attrName>
                                        </p:attrNameLst>
                                      </p:cBhvr>
                                      <p:to>
                                        <p:strVal val="visible"/>
                                      </p:to>
                                    </p:set>
                                    <p:animEffect transition="in" filter="checkerboard(across)">
                                      <p:cBhvr>
                                        <p:cTn id="7" dur="500"/>
                                        <p:tgtEl>
                                          <p:spTgt spid="80077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00772">
                                            <p:txEl>
                                              <p:pRg st="1" end="1"/>
                                            </p:txEl>
                                          </p:spTgt>
                                        </p:tgtEl>
                                        <p:attrNameLst>
                                          <p:attrName>style.visibility</p:attrName>
                                        </p:attrNameLst>
                                      </p:cBhvr>
                                      <p:to>
                                        <p:strVal val="visible"/>
                                      </p:to>
                                    </p:set>
                                    <p:animEffect transition="in" filter="checkerboard(across)">
                                      <p:cBhvr>
                                        <p:cTn id="12" dur="500"/>
                                        <p:tgtEl>
                                          <p:spTgt spid="80077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0772"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89" t="13187" r="5488"/>
          <a:stretch/>
        </p:blipFill>
        <p:spPr bwMode="auto">
          <a:xfrm>
            <a:off x="28904" y="0"/>
            <a:ext cx="9131225" cy="4724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00200" y="5105400"/>
            <a:ext cx="5943600" cy="1015663"/>
          </a:xfrm>
          <a:prstGeom prst="rect">
            <a:avLst/>
          </a:prstGeom>
          <a:solidFill>
            <a:schemeClr val="accent2">
              <a:lumMod val="40000"/>
              <a:lumOff val="60000"/>
            </a:schemeClr>
          </a:solidFill>
        </p:spPr>
        <p:txBody>
          <a:bodyPr wrap="square" rtlCol="0">
            <a:spAutoFit/>
          </a:bodyPr>
          <a:lstStyle/>
          <a:p>
            <a:pPr algn="ctr"/>
            <a:r>
              <a:rPr lang="en-US" sz="6000" b="1" dirty="0"/>
              <a:t>1,700 Acres</a:t>
            </a:r>
          </a:p>
        </p:txBody>
      </p:sp>
    </p:spTree>
    <p:extLst>
      <p:ext uri="{BB962C8B-B14F-4D97-AF65-F5344CB8AC3E}">
        <p14:creationId xmlns:p14="http://schemas.microsoft.com/office/powerpoint/2010/main" val="16609533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874" t="16143" r="39051"/>
          <a:stretch/>
        </p:blipFill>
        <p:spPr bwMode="auto">
          <a:xfrm>
            <a:off x="762000" y="-1"/>
            <a:ext cx="6858000" cy="6799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69425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813" t="26146" r="14818" b="62233"/>
          <a:stretch/>
        </p:blipFill>
        <p:spPr bwMode="auto">
          <a:xfrm>
            <a:off x="0" y="57807"/>
            <a:ext cx="9144000" cy="793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813" t="36960" r="33275" b="-1"/>
          <a:stretch/>
        </p:blipFill>
        <p:spPr bwMode="auto">
          <a:xfrm>
            <a:off x="-1" y="856592"/>
            <a:ext cx="9091483" cy="5772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18114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536" t="20008" r="32630" b="51890"/>
          <a:stretch/>
        </p:blipFill>
        <p:spPr bwMode="auto">
          <a:xfrm>
            <a:off x="31262" y="1828800"/>
            <a:ext cx="9112738" cy="3951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15766" y="18393"/>
            <a:ext cx="9096972" cy="1143000"/>
          </a:xfrm>
        </p:spPr>
        <p:txBody>
          <a:bodyPr>
            <a:normAutofit/>
          </a:bodyPr>
          <a:lstStyle/>
          <a:p>
            <a:r>
              <a:rPr lang="en-US" sz="6000" dirty="0">
                <a:latin typeface="Aharoni" panose="02010803020104030203" pitchFamily="2" charset="-79"/>
                <a:cs typeface="Aharoni" panose="02010803020104030203" pitchFamily="2" charset="-79"/>
              </a:rPr>
              <a:t>And, the Survey says</a:t>
            </a:r>
          </a:p>
        </p:txBody>
      </p:sp>
    </p:spTree>
    <p:extLst>
      <p:ext uri="{BB962C8B-B14F-4D97-AF65-F5344CB8AC3E}">
        <p14:creationId xmlns:p14="http://schemas.microsoft.com/office/powerpoint/2010/main" val="19156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536" t="47570" r="32630" b="2689"/>
          <a:stretch/>
        </p:blipFill>
        <p:spPr bwMode="auto">
          <a:xfrm>
            <a:off x="0" y="152400"/>
            <a:ext cx="9038116"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92738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8B2FE-DE4A-4512-B93F-528023790672}"/>
              </a:ext>
            </a:extLst>
          </p:cNvPr>
          <p:cNvSpPr>
            <a:spLocks noGrp="1"/>
          </p:cNvSpPr>
          <p:nvPr>
            <p:ph type="title"/>
          </p:nvPr>
        </p:nvSpPr>
        <p:spPr/>
        <p:txBody>
          <a:bodyPr>
            <a:normAutofit/>
          </a:bodyPr>
          <a:lstStyle/>
          <a:p>
            <a:r>
              <a:rPr lang="en-US" sz="7200" dirty="0"/>
              <a:t>Millennials</a:t>
            </a:r>
          </a:p>
        </p:txBody>
      </p:sp>
      <p:sp>
        <p:nvSpPr>
          <p:cNvPr id="3" name="Text Placeholder 2">
            <a:extLst>
              <a:ext uri="{FF2B5EF4-FFF2-40B4-BE49-F238E27FC236}">
                <a16:creationId xmlns:a16="http://schemas.microsoft.com/office/drawing/2014/main" id="{EB7E7A3B-AF4E-4038-A946-BF22AC7F2097}"/>
              </a:ext>
            </a:extLst>
          </p:cNvPr>
          <p:cNvSpPr>
            <a:spLocks noGrp="1"/>
          </p:cNvSpPr>
          <p:nvPr>
            <p:ph type="body" sz="quarter" idx="10"/>
          </p:nvPr>
        </p:nvSpPr>
        <p:spPr/>
        <p:txBody>
          <a:bodyPr>
            <a:normAutofit/>
          </a:bodyPr>
          <a:lstStyle/>
          <a:p>
            <a:r>
              <a:rPr lang="en-US" sz="7200" dirty="0"/>
              <a:t>More Room!</a:t>
            </a:r>
          </a:p>
          <a:p>
            <a:r>
              <a:rPr lang="en-US" sz="7200" dirty="0"/>
              <a:t>Equity</a:t>
            </a:r>
          </a:p>
          <a:p>
            <a:r>
              <a:rPr lang="en-US" sz="7200" dirty="0"/>
              <a:t>My Dog</a:t>
            </a:r>
          </a:p>
        </p:txBody>
      </p:sp>
      <p:pic>
        <p:nvPicPr>
          <p:cNvPr id="5" name="Picture 4" descr="A dog sitting next to a stuffed animal&#10;&#10;Description automatically generated">
            <a:extLst>
              <a:ext uri="{FF2B5EF4-FFF2-40B4-BE49-F238E27FC236}">
                <a16:creationId xmlns:a16="http://schemas.microsoft.com/office/drawing/2014/main" id="{DFFDF31C-1404-44CA-9BC3-FF6DB3B30D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4955" y="2727960"/>
            <a:ext cx="3331845" cy="4114800"/>
          </a:xfrm>
          <a:prstGeom prst="rect">
            <a:avLst/>
          </a:prstGeom>
        </p:spPr>
      </p:pic>
    </p:spTree>
    <p:extLst>
      <p:ext uri="{BB962C8B-B14F-4D97-AF65-F5344CB8AC3E}">
        <p14:creationId xmlns:p14="http://schemas.microsoft.com/office/powerpoint/2010/main" val="341860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en-US" sz="13800" dirty="0"/>
              <a:t>HOW</a:t>
            </a:r>
          </a:p>
          <a:p>
            <a:pPr algn="ctr"/>
            <a:r>
              <a:rPr lang="en-US" sz="6000" dirty="0"/>
              <a:t>Tactics –</a:t>
            </a:r>
          </a:p>
          <a:p>
            <a:pPr algn="ctr"/>
            <a:r>
              <a:rPr lang="en-US" sz="6000" i="1" u="sng" dirty="0"/>
              <a:t>When</a:t>
            </a:r>
            <a:r>
              <a:rPr lang="en-US" sz="6000" dirty="0"/>
              <a:t> do I do what?</a:t>
            </a:r>
          </a:p>
        </p:txBody>
      </p:sp>
      <p:sp>
        <p:nvSpPr>
          <p:cNvPr id="3" name="Title 2"/>
          <p:cNvSpPr>
            <a:spLocks noGrp="1"/>
          </p:cNvSpPr>
          <p:nvPr>
            <p:ph type="title"/>
          </p:nvPr>
        </p:nvSpPr>
        <p:spPr/>
        <p:txBody>
          <a:bodyPr/>
          <a:lstStyle/>
          <a:p>
            <a:r>
              <a:rPr lang="en-US" sz="8000" i="1" dirty="0">
                <a:solidFill>
                  <a:schemeClr val="tx1"/>
                </a:solidFill>
              </a:rPr>
              <a:t>Strategies</a:t>
            </a:r>
          </a:p>
        </p:txBody>
      </p:sp>
    </p:spTree>
    <p:extLst>
      <p:ext uri="{BB962C8B-B14F-4D97-AF65-F5344CB8AC3E}">
        <p14:creationId xmlns:p14="http://schemas.microsoft.com/office/powerpoint/2010/main" val="79204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7200" dirty="0"/>
              <a:t>It’s WHY you ask them, and HOW you ask them!</a:t>
            </a:r>
          </a:p>
        </p:txBody>
      </p:sp>
      <p:sp>
        <p:nvSpPr>
          <p:cNvPr id="3" name="Title 2"/>
          <p:cNvSpPr>
            <a:spLocks noGrp="1"/>
          </p:cNvSpPr>
          <p:nvPr>
            <p:ph type="title"/>
          </p:nvPr>
        </p:nvSpPr>
        <p:spPr/>
        <p:txBody>
          <a:bodyPr/>
          <a:lstStyle/>
          <a:p>
            <a:r>
              <a:rPr lang="en-US" dirty="0">
                <a:solidFill>
                  <a:schemeClr val="tx1"/>
                </a:solidFill>
              </a:rPr>
              <a:t>It’s </a:t>
            </a:r>
            <a:r>
              <a:rPr lang="en-US" i="1" u="sng" dirty="0">
                <a:solidFill>
                  <a:schemeClr val="tx1"/>
                </a:solidFill>
              </a:rPr>
              <a:t>not</a:t>
            </a:r>
            <a:r>
              <a:rPr lang="en-US" dirty="0">
                <a:solidFill>
                  <a:schemeClr val="tx1"/>
                </a:solidFill>
              </a:rPr>
              <a:t>  JUST the questions!</a:t>
            </a:r>
          </a:p>
        </p:txBody>
      </p:sp>
    </p:spTree>
    <p:extLst>
      <p:ext uri="{BB962C8B-B14F-4D97-AF65-F5344CB8AC3E}">
        <p14:creationId xmlns:p14="http://schemas.microsoft.com/office/powerpoint/2010/main" val="582762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067800" cy="1143000"/>
          </a:xfrm>
        </p:spPr>
        <p:txBody>
          <a:bodyPr>
            <a:normAutofit/>
          </a:bodyPr>
          <a:lstStyle/>
          <a:p>
            <a:pPr algn="ctr"/>
            <a:r>
              <a:rPr lang="en-US" sz="6000" dirty="0"/>
              <a:t>Best R.E. One-Liners</a:t>
            </a:r>
          </a:p>
        </p:txBody>
      </p:sp>
      <p:sp>
        <p:nvSpPr>
          <p:cNvPr id="3" name="Content Placeholder 2"/>
          <p:cNvSpPr>
            <a:spLocks noGrp="1"/>
          </p:cNvSpPr>
          <p:nvPr>
            <p:ph idx="1"/>
          </p:nvPr>
        </p:nvSpPr>
        <p:spPr>
          <a:xfrm>
            <a:off x="142783" y="1219200"/>
            <a:ext cx="8915400" cy="4525963"/>
          </a:xfrm>
        </p:spPr>
        <p:txBody>
          <a:bodyPr>
            <a:noAutofit/>
          </a:bodyPr>
          <a:lstStyle/>
          <a:p>
            <a:pPr marL="0" indent="0" algn="ctr">
              <a:buNone/>
            </a:pPr>
            <a:r>
              <a:rPr lang="en-US" sz="6600" b="1" dirty="0"/>
              <a:t>If you want to know exactly where the property line is, just watch the neighbor cut the grass.</a:t>
            </a:r>
          </a:p>
        </p:txBody>
      </p:sp>
    </p:spTree>
    <p:extLst>
      <p:ext uri="{BB962C8B-B14F-4D97-AF65-F5344CB8AC3E}">
        <p14:creationId xmlns:p14="http://schemas.microsoft.com/office/powerpoint/2010/main" val="3375493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ctr"/>
            <a:r>
              <a:rPr lang="en-US" sz="11500" dirty="0"/>
              <a:t>THE four questions!</a:t>
            </a:r>
          </a:p>
        </p:txBody>
      </p:sp>
      <p:sp>
        <p:nvSpPr>
          <p:cNvPr id="3" name="Title 2"/>
          <p:cNvSpPr>
            <a:spLocks noGrp="1"/>
          </p:cNvSpPr>
          <p:nvPr>
            <p:ph type="title"/>
          </p:nvPr>
        </p:nvSpPr>
        <p:spPr/>
        <p:txBody>
          <a:bodyPr/>
          <a:lstStyle/>
          <a:p>
            <a:r>
              <a:rPr lang="en-US" sz="11500" dirty="0"/>
              <a:t>Page 1!</a:t>
            </a:r>
          </a:p>
        </p:txBody>
      </p:sp>
    </p:spTree>
    <p:extLst>
      <p:ext uri="{BB962C8B-B14F-4D97-AF65-F5344CB8AC3E}">
        <p14:creationId xmlns:p14="http://schemas.microsoft.com/office/powerpoint/2010/main" val="33419815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a:solidFill>
            <a:schemeClr val="accent1">
              <a:lumMod val="20000"/>
              <a:lumOff val="80000"/>
            </a:schemeClr>
          </a:solidFill>
        </p:spPr>
        <p:txBody>
          <a:bodyPr rtlCol="0">
            <a:noAutofit/>
          </a:bodyPr>
          <a:lstStyle/>
          <a:p>
            <a:pPr eaLnBrk="1" fontAlgn="auto" hangingPunct="1">
              <a:spcAft>
                <a:spcPts val="0"/>
              </a:spcAft>
              <a:defRPr/>
            </a:pPr>
            <a:r>
              <a:rPr lang="en-US" sz="4800" b="1" dirty="0"/>
              <a:t>“The most powerful </a:t>
            </a:r>
            <a:r>
              <a:rPr lang="en-US" sz="4800" b="1" u="sng" dirty="0"/>
              <a:t>interests</a:t>
            </a:r>
            <a:r>
              <a:rPr lang="en-US" sz="4800" b="1" dirty="0"/>
              <a:t> are basic human needs.”</a:t>
            </a:r>
          </a:p>
        </p:txBody>
      </p:sp>
      <p:sp>
        <p:nvSpPr>
          <p:cNvPr id="4" name="Content Placeholder 3"/>
          <p:cNvSpPr>
            <a:spLocks noGrp="1"/>
          </p:cNvSpPr>
          <p:nvPr>
            <p:ph idx="1"/>
          </p:nvPr>
        </p:nvSpPr>
        <p:spPr>
          <a:xfrm>
            <a:off x="228600" y="1905000"/>
            <a:ext cx="8686800" cy="4525963"/>
          </a:xfrm>
        </p:spPr>
        <p:txBody>
          <a:bodyPr>
            <a:noAutofit/>
          </a:bodyPr>
          <a:lstStyle/>
          <a:p>
            <a:pPr marL="0" indent="0" eaLnBrk="1" hangingPunct="1"/>
            <a:r>
              <a:rPr lang="en-US" altLang="en-US" sz="4800" b="1" dirty="0"/>
              <a:t>Security/</a:t>
            </a:r>
            <a:r>
              <a:rPr lang="en-US" altLang="en-US" sz="4800" b="1" dirty="0">
                <a:solidFill>
                  <a:srgbClr val="FF0000"/>
                </a:solidFill>
              </a:rPr>
              <a:t>Certainty-Variety</a:t>
            </a:r>
            <a:endParaRPr lang="en-US" altLang="en-US" sz="4800" b="1" dirty="0"/>
          </a:p>
          <a:p>
            <a:pPr marL="0" indent="0" eaLnBrk="1" hangingPunct="1"/>
            <a:r>
              <a:rPr lang="en-US" altLang="en-US" sz="4800" b="1" dirty="0"/>
              <a:t>Economic well-being</a:t>
            </a:r>
          </a:p>
          <a:p>
            <a:pPr marL="0" indent="0" eaLnBrk="1" hangingPunct="1"/>
            <a:r>
              <a:rPr lang="en-US" altLang="en-US" sz="4800" b="1" dirty="0"/>
              <a:t>A sense of belonging/</a:t>
            </a:r>
            <a:r>
              <a:rPr lang="en-US" altLang="en-US" sz="4800" b="1" dirty="0">
                <a:solidFill>
                  <a:srgbClr val="FF0000"/>
                </a:solidFill>
              </a:rPr>
              <a:t>Fit in?</a:t>
            </a:r>
            <a:endParaRPr lang="en-US" altLang="en-US" sz="4800" b="1" dirty="0"/>
          </a:p>
          <a:p>
            <a:pPr marL="0" indent="0" eaLnBrk="1" hangingPunct="1"/>
            <a:r>
              <a:rPr lang="en-US" altLang="en-US" sz="4800" b="1" dirty="0"/>
              <a:t>Recognition</a:t>
            </a:r>
          </a:p>
          <a:p>
            <a:pPr marL="0" indent="0" eaLnBrk="1" hangingPunct="1"/>
            <a:r>
              <a:rPr lang="en-US" altLang="en-US" sz="4800" b="1" dirty="0"/>
              <a:t>Control over one’s life</a:t>
            </a:r>
          </a:p>
        </p:txBody>
      </p:sp>
    </p:spTree>
    <p:extLst>
      <p:ext uri="{BB962C8B-B14F-4D97-AF65-F5344CB8AC3E}">
        <p14:creationId xmlns:p14="http://schemas.microsoft.com/office/powerpoint/2010/main" val="18033416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4800" b="1" dirty="0"/>
              <a:t>What exactly is a “smart home”?</a:t>
            </a:r>
          </a:p>
        </p:txBody>
      </p:sp>
      <p:sp>
        <p:nvSpPr>
          <p:cNvPr id="3" name="Content Placeholder 2"/>
          <p:cNvSpPr>
            <a:spLocks noGrp="1"/>
          </p:cNvSpPr>
          <p:nvPr>
            <p:ph idx="1"/>
          </p:nvPr>
        </p:nvSpPr>
        <p:spPr>
          <a:xfrm>
            <a:off x="152400" y="1600200"/>
            <a:ext cx="8915400" cy="5105400"/>
          </a:xfrm>
        </p:spPr>
        <p:txBody>
          <a:bodyPr>
            <a:normAutofit/>
          </a:bodyPr>
          <a:lstStyle/>
          <a:p>
            <a:pPr fontAlgn="base"/>
            <a:r>
              <a:rPr lang="en-US" sz="4400" dirty="0"/>
              <a:t>That question came up so often among agents that in 2016, Coldwell Banker teamed up with online consumer technology news site CNET to create an official definition:</a:t>
            </a:r>
          </a:p>
        </p:txBody>
      </p:sp>
    </p:spTree>
    <p:extLst>
      <p:ext uri="{BB962C8B-B14F-4D97-AF65-F5344CB8AC3E}">
        <p14:creationId xmlns:p14="http://schemas.microsoft.com/office/powerpoint/2010/main" val="18602222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915400" cy="6553200"/>
          </a:xfrm>
        </p:spPr>
        <p:txBody>
          <a:bodyPr>
            <a:normAutofit fontScale="92500"/>
          </a:bodyPr>
          <a:lstStyle/>
          <a:p>
            <a:pPr fontAlgn="base"/>
            <a:r>
              <a:rPr lang="en-US" dirty="0"/>
              <a:t>“A home that is equipped with network-connected products (aka “smart products,” connected via Wi-Fi, Bluetooth or similar protocols) for controlling, automating and optimizing functions such as temperature, lighting, security, safety or entertainment, either remotely by a phone, tablet, computer or a separate system within the home itself.”</a:t>
            </a:r>
          </a:p>
        </p:txBody>
      </p:sp>
    </p:spTree>
    <p:extLst>
      <p:ext uri="{BB962C8B-B14F-4D97-AF65-F5344CB8AC3E}">
        <p14:creationId xmlns:p14="http://schemas.microsoft.com/office/powerpoint/2010/main" val="34819270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4400" b="1" dirty="0"/>
              <a:t>What exactly is a “smart home”?</a:t>
            </a:r>
          </a:p>
        </p:txBody>
      </p:sp>
      <p:sp>
        <p:nvSpPr>
          <p:cNvPr id="3" name="Content Placeholder 2"/>
          <p:cNvSpPr>
            <a:spLocks noGrp="1"/>
          </p:cNvSpPr>
          <p:nvPr>
            <p:ph idx="1"/>
          </p:nvPr>
        </p:nvSpPr>
        <p:spPr>
          <a:xfrm>
            <a:off x="304800" y="1371600"/>
            <a:ext cx="8686800" cy="5181600"/>
          </a:xfrm>
        </p:spPr>
        <p:txBody>
          <a:bodyPr>
            <a:normAutofit fontScale="85000" lnSpcReduction="10000"/>
          </a:bodyPr>
          <a:lstStyle/>
          <a:p>
            <a:pPr marL="0" indent="0" fontAlgn="base">
              <a:buNone/>
            </a:pPr>
            <a:r>
              <a:rPr lang="en-US" dirty="0"/>
              <a:t>The definition also requires a property to have either…</a:t>
            </a:r>
          </a:p>
          <a:p>
            <a:pPr marL="0" indent="0" fontAlgn="base">
              <a:buNone/>
            </a:pPr>
            <a:r>
              <a:rPr lang="en-US" dirty="0"/>
              <a:t>• a smart security feature (like smart locks or cameras), or</a:t>
            </a:r>
            <a:br>
              <a:rPr lang="en-US" dirty="0"/>
            </a:br>
            <a:r>
              <a:rPr lang="en-US" dirty="0"/>
              <a:t>• a smart temperature feature (smart thermostat), and</a:t>
            </a:r>
            <a:br>
              <a:rPr lang="en-US" dirty="0"/>
            </a:br>
            <a:r>
              <a:rPr lang="en-US" dirty="0"/>
              <a:t>• a reliable internet connection,</a:t>
            </a:r>
          </a:p>
          <a:p>
            <a:pPr marL="0" indent="0" fontAlgn="base">
              <a:buNone/>
            </a:pPr>
            <a:r>
              <a:rPr lang="en-US" dirty="0"/>
              <a:t>…and at least two more smart features:</a:t>
            </a:r>
          </a:p>
          <a:p>
            <a:pPr marL="0" indent="0" fontAlgn="base">
              <a:buNone/>
            </a:pPr>
            <a:r>
              <a:rPr lang="en-US" dirty="0"/>
              <a:t>• lighting</a:t>
            </a:r>
            <a:br>
              <a:rPr lang="en-US" dirty="0"/>
            </a:br>
            <a:r>
              <a:rPr lang="en-US" dirty="0"/>
              <a:t>• fire/carbon monoxide detectors</a:t>
            </a:r>
          </a:p>
        </p:txBody>
      </p:sp>
    </p:spTree>
    <p:extLst>
      <p:ext uri="{BB962C8B-B14F-4D97-AF65-F5344CB8AC3E}">
        <p14:creationId xmlns:p14="http://schemas.microsoft.com/office/powerpoint/2010/main" val="718365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sz="4400" b="1" dirty="0"/>
              <a:t>What exactly is a “smart home”?</a:t>
            </a:r>
          </a:p>
        </p:txBody>
      </p:sp>
      <p:sp>
        <p:nvSpPr>
          <p:cNvPr id="3" name="Content Placeholder 2"/>
          <p:cNvSpPr>
            <a:spLocks noGrp="1"/>
          </p:cNvSpPr>
          <p:nvPr>
            <p:ph idx="1"/>
          </p:nvPr>
        </p:nvSpPr>
        <p:spPr>
          <a:xfrm>
            <a:off x="304800" y="990600"/>
            <a:ext cx="8686800" cy="5562600"/>
          </a:xfrm>
        </p:spPr>
        <p:txBody>
          <a:bodyPr>
            <a:normAutofit fontScale="92500" lnSpcReduction="10000"/>
          </a:bodyPr>
          <a:lstStyle/>
          <a:p>
            <a:pPr marL="0" indent="0" fontAlgn="base">
              <a:buNone/>
            </a:pPr>
            <a:r>
              <a:rPr lang="en-US" dirty="0"/>
              <a:t>• entertainment systems (such as smart TVs or streaming services)</a:t>
            </a:r>
            <a:br>
              <a:rPr lang="en-US" dirty="0"/>
            </a:br>
            <a:r>
              <a:rPr lang="en-US" dirty="0"/>
              <a:t>• appliances</a:t>
            </a:r>
            <a:br>
              <a:rPr lang="en-US" dirty="0"/>
            </a:br>
            <a:r>
              <a:rPr lang="en-US" dirty="0"/>
              <a:t>• heating/cooling system, or</a:t>
            </a:r>
            <a:br>
              <a:rPr lang="en-US" dirty="0"/>
            </a:br>
            <a:r>
              <a:rPr lang="en-US" dirty="0"/>
              <a:t>• outdoor features (like watering systems)</a:t>
            </a:r>
          </a:p>
          <a:p>
            <a:pPr marL="0" indent="0" fontAlgn="base">
              <a:buNone/>
            </a:pPr>
            <a:r>
              <a:rPr lang="en-US" dirty="0"/>
              <a:t>“It’s not a smart home just because it has a Nest thermostat.  This definition shows the bare minimum for what a smart home should be.”</a:t>
            </a:r>
          </a:p>
        </p:txBody>
      </p:sp>
    </p:spTree>
    <p:extLst>
      <p:ext uri="{BB962C8B-B14F-4D97-AF65-F5344CB8AC3E}">
        <p14:creationId xmlns:p14="http://schemas.microsoft.com/office/powerpoint/2010/main" val="41033403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FDDC9-888D-493B-8890-5EA0DBC333CE}"/>
              </a:ext>
            </a:extLst>
          </p:cNvPr>
          <p:cNvSpPr>
            <a:spLocks noGrp="1"/>
          </p:cNvSpPr>
          <p:nvPr>
            <p:ph type="title"/>
          </p:nvPr>
        </p:nvSpPr>
        <p:spPr/>
        <p:txBody>
          <a:bodyPr/>
          <a:lstStyle/>
          <a:p>
            <a:r>
              <a:rPr lang="en-US" dirty="0"/>
              <a:t>If your Internet goes down</a:t>
            </a:r>
            <a:br>
              <a:rPr lang="en-US" dirty="0"/>
            </a:br>
            <a:r>
              <a:rPr lang="en-US" dirty="0"/>
              <a:t>in your Smart Home…</a:t>
            </a:r>
          </a:p>
        </p:txBody>
      </p:sp>
      <p:sp>
        <p:nvSpPr>
          <p:cNvPr id="3" name="Content Placeholder 2">
            <a:extLst>
              <a:ext uri="{FF2B5EF4-FFF2-40B4-BE49-F238E27FC236}">
                <a16:creationId xmlns:a16="http://schemas.microsoft.com/office/drawing/2014/main" id="{523852D6-0AB3-479C-8D91-E778CBB30B7F}"/>
              </a:ext>
            </a:extLst>
          </p:cNvPr>
          <p:cNvSpPr>
            <a:spLocks noGrp="1"/>
          </p:cNvSpPr>
          <p:nvPr>
            <p:ph idx="1"/>
          </p:nvPr>
        </p:nvSpPr>
        <p:spPr>
          <a:xfrm>
            <a:off x="228600" y="1874837"/>
            <a:ext cx="5029200" cy="4525963"/>
          </a:xfrm>
        </p:spPr>
        <p:txBody>
          <a:bodyPr>
            <a:normAutofit/>
          </a:bodyPr>
          <a:lstStyle/>
          <a:p>
            <a:pPr marL="0" indent="0">
              <a:buNone/>
            </a:pPr>
            <a:r>
              <a:rPr lang="en-US" sz="6000" dirty="0"/>
              <a:t>Do you know if there is an ‘over ride’ switch?</a:t>
            </a:r>
          </a:p>
        </p:txBody>
      </p:sp>
      <p:pic>
        <p:nvPicPr>
          <p:cNvPr id="5" name="Picture 4" descr="A person holding a baby&#10;&#10;Description automatically generated">
            <a:extLst>
              <a:ext uri="{FF2B5EF4-FFF2-40B4-BE49-F238E27FC236}">
                <a16:creationId xmlns:a16="http://schemas.microsoft.com/office/drawing/2014/main" id="{5F61901B-92A0-47F8-A324-3AB20153D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1895474"/>
            <a:ext cx="3429030" cy="4581525"/>
          </a:xfrm>
          <a:prstGeom prst="rect">
            <a:avLst/>
          </a:prstGeom>
        </p:spPr>
      </p:pic>
    </p:spTree>
    <p:extLst>
      <p:ext uri="{BB962C8B-B14F-4D97-AF65-F5344CB8AC3E}">
        <p14:creationId xmlns:p14="http://schemas.microsoft.com/office/powerpoint/2010/main" val="41852619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465A91-C539-428C-AABF-177D42DDECB5}"/>
              </a:ext>
            </a:extLst>
          </p:cNvPr>
          <p:cNvSpPr>
            <a:spLocks noGrp="1"/>
          </p:cNvSpPr>
          <p:nvPr>
            <p:ph type="title"/>
          </p:nvPr>
        </p:nvSpPr>
        <p:spPr/>
        <p:txBody>
          <a:bodyPr/>
          <a:lstStyle/>
          <a:p>
            <a:r>
              <a:rPr lang="en-US" dirty="0"/>
              <a:t>The Infamous GAP!</a:t>
            </a:r>
          </a:p>
        </p:txBody>
      </p:sp>
      <p:sp>
        <p:nvSpPr>
          <p:cNvPr id="4" name="Text Placeholder 3">
            <a:extLst>
              <a:ext uri="{FF2B5EF4-FFF2-40B4-BE49-F238E27FC236}">
                <a16:creationId xmlns:a16="http://schemas.microsoft.com/office/drawing/2014/main" id="{EC685271-84DB-4B7C-B832-168EEF5686E8}"/>
              </a:ext>
            </a:extLst>
          </p:cNvPr>
          <p:cNvSpPr>
            <a:spLocks noGrp="1"/>
          </p:cNvSpPr>
          <p:nvPr>
            <p:ph type="body" sz="quarter" idx="10"/>
          </p:nvPr>
        </p:nvSpPr>
        <p:spPr>
          <a:xfrm>
            <a:off x="304800" y="1524000"/>
            <a:ext cx="8534400" cy="5181600"/>
          </a:xfrm>
          <a:solidFill>
            <a:schemeClr val="accent2">
              <a:lumMod val="75000"/>
            </a:schemeClr>
          </a:solidFill>
        </p:spPr>
        <p:txBody>
          <a:bodyPr>
            <a:normAutofit/>
          </a:bodyPr>
          <a:lstStyle/>
          <a:p>
            <a:pPr marL="0" indent="0" algn="ctr">
              <a:buNone/>
            </a:pPr>
            <a:endParaRPr lang="en-US" sz="1800" dirty="0">
              <a:latin typeface="Algerian" panose="04020705040A02060702" pitchFamily="82" charset="0"/>
            </a:endParaRPr>
          </a:p>
          <a:p>
            <a:pPr marL="0" indent="0" algn="ctr">
              <a:buNone/>
            </a:pPr>
            <a:r>
              <a:rPr lang="en-US" sz="19900" dirty="0">
                <a:solidFill>
                  <a:schemeClr val="bg1"/>
                </a:solidFill>
                <a:latin typeface="Algerian" panose="04020705040A02060702" pitchFamily="82" charset="0"/>
              </a:rPr>
              <a:t>Pg. 4</a:t>
            </a:r>
          </a:p>
        </p:txBody>
      </p:sp>
    </p:spTree>
    <p:extLst>
      <p:ext uri="{BB962C8B-B14F-4D97-AF65-F5344CB8AC3E}">
        <p14:creationId xmlns:p14="http://schemas.microsoft.com/office/powerpoint/2010/main" val="3877257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5177D2-1DC9-4EEA-8874-49CCA2E3F8B0}"/>
              </a:ext>
            </a:extLst>
          </p:cNvPr>
          <p:cNvPicPr>
            <a:picLocks noChangeAspect="1"/>
          </p:cNvPicPr>
          <p:nvPr/>
        </p:nvPicPr>
        <p:blipFill rotWithShape="1">
          <a:blip r:embed="rId2"/>
          <a:srcRect l="30833" t="17379" r="30833" b="11165"/>
          <a:stretch/>
        </p:blipFill>
        <p:spPr>
          <a:xfrm>
            <a:off x="2133600" y="37707"/>
            <a:ext cx="6820293" cy="6820293"/>
          </a:xfrm>
          <a:prstGeom prst="rect">
            <a:avLst/>
          </a:prstGeom>
        </p:spPr>
      </p:pic>
    </p:spTree>
    <p:extLst>
      <p:ext uri="{BB962C8B-B14F-4D97-AF65-F5344CB8AC3E}">
        <p14:creationId xmlns:p14="http://schemas.microsoft.com/office/powerpoint/2010/main" val="21664698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E9CBA6A-B77F-4A99-8F7B-AA8CD81584CC}"/>
              </a:ext>
            </a:extLst>
          </p:cNvPr>
          <p:cNvPicPr>
            <a:picLocks noChangeAspect="1"/>
          </p:cNvPicPr>
          <p:nvPr/>
        </p:nvPicPr>
        <p:blipFill rotWithShape="1">
          <a:blip r:embed="rId2"/>
          <a:srcRect l="30833" t="29806" r="30833" b="7958"/>
          <a:stretch/>
        </p:blipFill>
        <p:spPr>
          <a:xfrm>
            <a:off x="304800" y="0"/>
            <a:ext cx="7086600" cy="6172200"/>
          </a:xfrm>
          <a:prstGeom prst="rect">
            <a:avLst/>
          </a:prstGeom>
        </p:spPr>
      </p:pic>
    </p:spTree>
    <p:extLst>
      <p:ext uri="{BB962C8B-B14F-4D97-AF65-F5344CB8AC3E}">
        <p14:creationId xmlns:p14="http://schemas.microsoft.com/office/powerpoint/2010/main" val="15032006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5177D2-1DC9-4EEA-8874-49CCA2E3F8B0}"/>
              </a:ext>
            </a:extLst>
          </p:cNvPr>
          <p:cNvPicPr>
            <a:picLocks noChangeAspect="1"/>
          </p:cNvPicPr>
          <p:nvPr/>
        </p:nvPicPr>
        <p:blipFill rotWithShape="1">
          <a:blip r:embed="rId2"/>
          <a:srcRect l="30833" t="24286" r="56471" b="16626"/>
          <a:stretch/>
        </p:blipFill>
        <p:spPr>
          <a:xfrm>
            <a:off x="3048000" y="32208"/>
            <a:ext cx="2667000" cy="6659042"/>
          </a:xfrm>
          <a:prstGeom prst="rect">
            <a:avLst/>
          </a:prstGeom>
        </p:spPr>
      </p:pic>
      <p:pic>
        <p:nvPicPr>
          <p:cNvPr id="7" name="Picture 6">
            <a:extLst>
              <a:ext uri="{FF2B5EF4-FFF2-40B4-BE49-F238E27FC236}">
                <a16:creationId xmlns:a16="http://schemas.microsoft.com/office/drawing/2014/main" id="{AE9CBA6A-B77F-4A99-8F7B-AA8CD81584CC}"/>
              </a:ext>
            </a:extLst>
          </p:cNvPr>
          <p:cNvPicPr>
            <a:picLocks noChangeAspect="1"/>
          </p:cNvPicPr>
          <p:nvPr/>
        </p:nvPicPr>
        <p:blipFill rotWithShape="1">
          <a:blip r:embed="rId3"/>
          <a:srcRect l="56667" t="36727" r="30833" b="11164"/>
          <a:stretch/>
        </p:blipFill>
        <p:spPr>
          <a:xfrm>
            <a:off x="228600" y="32208"/>
            <a:ext cx="2971800" cy="6646025"/>
          </a:xfrm>
          <a:prstGeom prst="rect">
            <a:avLst/>
          </a:prstGeom>
        </p:spPr>
      </p:pic>
      <p:sp>
        <p:nvSpPr>
          <p:cNvPr id="2" name="TextBox 1">
            <a:extLst>
              <a:ext uri="{FF2B5EF4-FFF2-40B4-BE49-F238E27FC236}">
                <a16:creationId xmlns:a16="http://schemas.microsoft.com/office/drawing/2014/main" id="{9E9DE029-6BCA-4E88-AEF1-5CE85B1AF6EF}"/>
              </a:ext>
            </a:extLst>
          </p:cNvPr>
          <p:cNvSpPr txBox="1"/>
          <p:nvPr/>
        </p:nvSpPr>
        <p:spPr>
          <a:xfrm>
            <a:off x="5943600" y="990600"/>
            <a:ext cx="2971800" cy="4524315"/>
          </a:xfrm>
          <a:prstGeom prst="rect">
            <a:avLst/>
          </a:prstGeom>
          <a:solidFill>
            <a:schemeClr val="accent2">
              <a:lumMod val="60000"/>
              <a:lumOff val="40000"/>
            </a:schemeClr>
          </a:solidFill>
        </p:spPr>
        <p:txBody>
          <a:bodyPr wrap="square" rtlCol="0">
            <a:spAutoFit/>
          </a:bodyPr>
          <a:lstStyle/>
          <a:p>
            <a:pPr algn="ctr"/>
            <a:r>
              <a:rPr lang="en-US" sz="4800" b="1" dirty="0"/>
              <a:t>New</a:t>
            </a:r>
          </a:p>
          <a:p>
            <a:pPr algn="ctr"/>
            <a:r>
              <a:rPr lang="en-US" sz="4800" b="1" dirty="0"/>
              <a:t>$370,538</a:t>
            </a:r>
          </a:p>
          <a:p>
            <a:pPr algn="ctr"/>
            <a:r>
              <a:rPr lang="en-US" sz="4800" b="1" dirty="0"/>
              <a:t>Resale</a:t>
            </a:r>
          </a:p>
          <a:p>
            <a:pPr algn="ctr"/>
            <a:r>
              <a:rPr lang="en-US" sz="4800" b="1" dirty="0"/>
              <a:t>$305,000</a:t>
            </a:r>
          </a:p>
          <a:p>
            <a:pPr algn="ctr"/>
            <a:r>
              <a:rPr lang="en-US" sz="4800" b="1" i="1" dirty="0"/>
              <a:t>Gap?</a:t>
            </a:r>
          </a:p>
          <a:p>
            <a:pPr algn="ctr"/>
            <a:r>
              <a:rPr lang="en-US" sz="4800" b="1" dirty="0"/>
              <a:t>$65,000?</a:t>
            </a:r>
          </a:p>
        </p:txBody>
      </p:sp>
    </p:spTree>
    <p:extLst>
      <p:ext uri="{BB962C8B-B14F-4D97-AF65-F5344CB8AC3E}">
        <p14:creationId xmlns:p14="http://schemas.microsoft.com/office/powerpoint/2010/main" val="3644797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7200" dirty="0"/>
              <a:t>Situation Analysis – or, where are we now?</a:t>
            </a:r>
          </a:p>
        </p:txBody>
      </p:sp>
      <p:sp>
        <p:nvSpPr>
          <p:cNvPr id="3" name="Title 2"/>
          <p:cNvSpPr>
            <a:spLocks noGrp="1"/>
          </p:cNvSpPr>
          <p:nvPr>
            <p:ph type="title"/>
          </p:nvPr>
        </p:nvSpPr>
        <p:spPr/>
        <p:txBody>
          <a:bodyPr/>
          <a:lstStyle/>
          <a:p>
            <a:r>
              <a:rPr lang="en-US" sz="8800" dirty="0">
                <a:solidFill>
                  <a:schemeClr val="tx1"/>
                </a:solidFill>
              </a:rPr>
              <a:t>S.M.O.S.T.</a:t>
            </a:r>
          </a:p>
        </p:txBody>
      </p:sp>
    </p:spTree>
    <p:extLst>
      <p:ext uri="{BB962C8B-B14F-4D97-AF65-F5344CB8AC3E}">
        <p14:creationId xmlns:p14="http://schemas.microsoft.com/office/powerpoint/2010/main" val="5866201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EBCBB-6E0A-4B99-BB17-2A20D265766D}"/>
              </a:ext>
            </a:extLst>
          </p:cNvPr>
          <p:cNvSpPr>
            <a:spLocks noGrp="1"/>
          </p:cNvSpPr>
          <p:nvPr>
            <p:ph type="title"/>
          </p:nvPr>
        </p:nvSpPr>
        <p:spPr>
          <a:xfrm>
            <a:off x="185995" y="1241832"/>
            <a:ext cx="2775407" cy="2785493"/>
          </a:xfrm>
          <a:prstGeom prst="ellipse">
            <a:avLst/>
          </a:prstGeom>
          <a:solidFill>
            <a:srgbClr val="262626"/>
          </a:solidFill>
          <a:ln w="174625" cmpd="thinThick">
            <a:solidFill>
              <a:srgbClr val="262626"/>
            </a:solidFill>
          </a:ln>
        </p:spPr>
        <p:txBody>
          <a:bodyPr anchor="ctr">
            <a:normAutofit/>
          </a:bodyPr>
          <a:lstStyle/>
          <a:p>
            <a:r>
              <a:rPr lang="en-US" sz="4050" dirty="0">
                <a:solidFill>
                  <a:srgbClr val="FFFFFF"/>
                </a:solidFill>
              </a:rPr>
              <a:t>4 years?</a:t>
            </a:r>
            <a:br>
              <a:rPr lang="en-US" sz="4050" dirty="0">
                <a:solidFill>
                  <a:srgbClr val="FFFFFF"/>
                </a:solidFill>
              </a:rPr>
            </a:br>
            <a:r>
              <a:rPr lang="en-US" sz="3600" dirty="0">
                <a:solidFill>
                  <a:srgbClr val="FFFFFF"/>
                </a:solidFill>
              </a:rPr>
              <a:t>$75,000?</a:t>
            </a:r>
            <a:endParaRPr lang="en-US" dirty="0">
              <a:solidFill>
                <a:srgbClr val="FFFFFF"/>
              </a:solidFill>
            </a:endParaRPr>
          </a:p>
        </p:txBody>
      </p:sp>
      <p:pic>
        <p:nvPicPr>
          <p:cNvPr id="3" name="Picture 2">
            <a:extLst>
              <a:ext uri="{FF2B5EF4-FFF2-40B4-BE49-F238E27FC236}">
                <a16:creationId xmlns:a16="http://schemas.microsoft.com/office/drawing/2014/main" id="{C7DE3D6D-FB8D-49E7-B995-B1050B7541F9}"/>
              </a:ext>
            </a:extLst>
          </p:cNvPr>
          <p:cNvPicPr>
            <a:picLocks noChangeAspect="1"/>
          </p:cNvPicPr>
          <p:nvPr/>
        </p:nvPicPr>
        <p:blipFill rotWithShape="1">
          <a:blip r:embed="rId2"/>
          <a:srcRect l="18984" t="26408" r="40391"/>
          <a:stretch/>
        </p:blipFill>
        <p:spPr>
          <a:xfrm>
            <a:off x="2961401" y="964151"/>
            <a:ext cx="6193941" cy="3329243"/>
          </a:xfrm>
          <a:prstGeom prst="rect">
            <a:avLst/>
          </a:prstGeom>
        </p:spPr>
      </p:pic>
      <p:sp>
        <p:nvSpPr>
          <p:cNvPr id="5" name="TextBox 4">
            <a:extLst>
              <a:ext uri="{FF2B5EF4-FFF2-40B4-BE49-F238E27FC236}">
                <a16:creationId xmlns:a16="http://schemas.microsoft.com/office/drawing/2014/main" id="{A8676814-6835-4D4B-8326-0F5447EEA6D7}"/>
              </a:ext>
            </a:extLst>
          </p:cNvPr>
          <p:cNvSpPr txBox="1"/>
          <p:nvPr/>
        </p:nvSpPr>
        <p:spPr>
          <a:xfrm>
            <a:off x="3107095" y="4354171"/>
            <a:ext cx="5955263" cy="1338828"/>
          </a:xfrm>
          <a:prstGeom prst="rect">
            <a:avLst/>
          </a:prstGeom>
          <a:solidFill>
            <a:schemeClr val="accent1">
              <a:lumMod val="75000"/>
            </a:schemeClr>
          </a:solidFill>
        </p:spPr>
        <p:txBody>
          <a:bodyPr wrap="square" rtlCol="0">
            <a:spAutoFit/>
          </a:bodyPr>
          <a:lstStyle/>
          <a:p>
            <a:pPr algn="ctr"/>
            <a:r>
              <a:rPr lang="en-US" sz="4050" dirty="0">
                <a:solidFill>
                  <a:schemeClr val="bg1"/>
                </a:solidFill>
                <a:latin typeface="Impact" panose="020B0806030902050204" pitchFamily="34" charset="0"/>
              </a:rPr>
              <a:t>Jan. 2016 = $200,000</a:t>
            </a:r>
          </a:p>
          <a:p>
            <a:pPr algn="ctr"/>
            <a:r>
              <a:rPr lang="en-US" sz="4050" dirty="0">
                <a:solidFill>
                  <a:schemeClr val="bg1"/>
                </a:solidFill>
                <a:latin typeface="Impact" panose="020B0806030902050204" pitchFamily="34" charset="0"/>
              </a:rPr>
              <a:t>Jan. 2020 = $275,000</a:t>
            </a:r>
          </a:p>
        </p:txBody>
      </p:sp>
    </p:spTree>
    <p:extLst>
      <p:ext uri="{BB962C8B-B14F-4D97-AF65-F5344CB8AC3E}">
        <p14:creationId xmlns:p14="http://schemas.microsoft.com/office/powerpoint/2010/main" val="12121628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909C27-4F5A-4004-8AB0-378B7650E364}"/>
              </a:ext>
            </a:extLst>
          </p:cNvPr>
          <p:cNvSpPr>
            <a:spLocks noGrp="1"/>
          </p:cNvSpPr>
          <p:nvPr>
            <p:ph type="title"/>
          </p:nvPr>
        </p:nvSpPr>
        <p:spPr/>
        <p:txBody>
          <a:bodyPr/>
          <a:lstStyle/>
          <a:p>
            <a:r>
              <a:rPr lang="en-US" dirty="0"/>
              <a:t>Apples &amp; Oranges</a:t>
            </a:r>
          </a:p>
        </p:txBody>
      </p:sp>
      <p:sp>
        <p:nvSpPr>
          <p:cNvPr id="4" name="Text Placeholder 3">
            <a:extLst>
              <a:ext uri="{FF2B5EF4-FFF2-40B4-BE49-F238E27FC236}">
                <a16:creationId xmlns:a16="http://schemas.microsoft.com/office/drawing/2014/main" id="{AAD47FD7-4139-4F05-8BCD-642BFDE3C47B}"/>
              </a:ext>
            </a:extLst>
          </p:cNvPr>
          <p:cNvSpPr>
            <a:spLocks noGrp="1"/>
          </p:cNvSpPr>
          <p:nvPr>
            <p:ph type="body" sz="quarter" idx="10"/>
          </p:nvPr>
        </p:nvSpPr>
        <p:spPr>
          <a:xfrm>
            <a:off x="457200" y="1524000"/>
            <a:ext cx="8229600" cy="4876800"/>
          </a:xfrm>
        </p:spPr>
        <p:txBody>
          <a:bodyPr>
            <a:normAutofit/>
          </a:bodyPr>
          <a:lstStyle/>
          <a:p>
            <a:endParaRPr lang="en-US" dirty="0"/>
          </a:p>
        </p:txBody>
      </p:sp>
      <p:pic>
        <p:nvPicPr>
          <p:cNvPr id="5" name="Picture 4" descr="A close up of a fruit&#10;&#10;Description automatically generated">
            <a:extLst>
              <a:ext uri="{FF2B5EF4-FFF2-40B4-BE49-F238E27FC236}">
                <a16:creationId xmlns:a16="http://schemas.microsoft.com/office/drawing/2014/main" id="{A297AC20-38E5-4719-BBFA-F05818D8E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542854"/>
            <a:ext cx="6680200" cy="4309806"/>
          </a:xfrm>
          <a:prstGeom prst="rect">
            <a:avLst/>
          </a:prstGeom>
        </p:spPr>
      </p:pic>
    </p:spTree>
    <p:extLst>
      <p:ext uri="{BB962C8B-B14F-4D97-AF65-F5344CB8AC3E}">
        <p14:creationId xmlns:p14="http://schemas.microsoft.com/office/powerpoint/2010/main" val="38990199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EC66F-5CD7-42A3-B503-02B66397031B}"/>
              </a:ext>
            </a:extLst>
          </p:cNvPr>
          <p:cNvSpPr>
            <a:spLocks noGrp="1"/>
          </p:cNvSpPr>
          <p:nvPr>
            <p:ph type="title"/>
          </p:nvPr>
        </p:nvSpPr>
        <p:spPr>
          <a:xfrm>
            <a:off x="76200" y="76200"/>
            <a:ext cx="8915400" cy="3063241"/>
          </a:xfrm>
        </p:spPr>
        <p:txBody>
          <a:bodyPr vert="horz" lIns="68580" tIns="34290" rIns="68580" bIns="34290" rtlCol="0" anchor="b">
            <a:noAutofit/>
          </a:bodyPr>
          <a:lstStyle/>
          <a:p>
            <a:pPr>
              <a:lnSpc>
                <a:spcPct val="80000"/>
              </a:lnSpc>
            </a:pPr>
            <a:r>
              <a:rPr lang="en-US" sz="9600" b="1" dirty="0">
                <a:solidFill>
                  <a:schemeClr val="accent1">
                    <a:lumMod val="75000"/>
                  </a:schemeClr>
                </a:solidFill>
              </a:rPr>
              <a:t>What did you pick up from…</a:t>
            </a:r>
          </a:p>
        </p:txBody>
      </p:sp>
      <p:pic>
        <p:nvPicPr>
          <p:cNvPr id="4" name="Picture 3">
            <a:extLst>
              <a:ext uri="{FF2B5EF4-FFF2-40B4-BE49-F238E27FC236}">
                <a16:creationId xmlns:a16="http://schemas.microsoft.com/office/drawing/2014/main" id="{E7488531-51B3-4B4B-BC09-7CF48763F7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9048" y="3444241"/>
            <a:ext cx="5325903" cy="2956559"/>
          </a:xfrm>
          <a:prstGeom prst="rect">
            <a:avLst/>
          </a:prstGeom>
        </p:spPr>
      </p:pic>
    </p:spTree>
    <p:extLst>
      <p:ext uri="{BB962C8B-B14F-4D97-AF65-F5344CB8AC3E}">
        <p14:creationId xmlns:p14="http://schemas.microsoft.com/office/powerpoint/2010/main" val="9681721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7E183-72F4-4663-8709-DF7CC3DC298F}"/>
              </a:ext>
            </a:extLst>
          </p:cNvPr>
          <p:cNvSpPr>
            <a:spLocks noGrp="1"/>
          </p:cNvSpPr>
          <p:nvPr>
            <p:ph type="title"/>
          </p:nvPr>
        </p:nvSpPr>
        <p:spPr>
          <a:xfrm>
            <a:off x="43992" y="57282"/>
            <a:ext cx="9108649" cy="1371600"/>
          </a:xfrm>
        </p:spPr>
        <p:txBody>
          <a:bodyPr>
            <a:noAutofit/>
          </a:bodyPr>
          <a:lstStyle/>
          <a:p>
            <a:pPr algn="ctr"/>
            <a:r>
              <a:rPr lang="en-US" sz="4800" b="1" dirty="0"/>
              <a:t>How do you know, you’re getting a fair price?</a:t>
            </a:r>
          </a:p>
        </p:txBody>
      </p:sp>
      <p:pic>
        <p:nvPicPr>
          <p:cNvPr id="3" name="Picture 2">
            <a:extLst>
              <a:ext uri="{FF2B5EF4-FFF2-40B4-BE49-F238E27FC236}">
                <a16:creationId xmlns:a16="http://schemas.microsoft.com/office/drawing/2014/main" id="{FFC097B0-BC8E-4DB2-9472-CC79EA125CC2}"/>
              </a:ext>
            </a:extLst>
          </p:cNvPr>
          <p:cNvPicPr>
            <a:picLocks noChangeAspect="1"/>
          </p:cNvPicPr>
          <p:nvPr/>
        </p:nvPicPr>
        <p:blipFill rotWithShape="1">
          <a:blip r:embed="rId2"/>
          <a:srcRect t="13251"/>
          <a:stretch/>
        </p:blipFill>
        <p:spPr>
          <a:xfrm>
            <a:off x="58131" y="1600200"/>
            <a:ext cx="9082215" cy="4876800"/>
          </a:xfrm>
          <a:prstGeom prst="rect">
            <a:avLst/>
          </a:prstGeom>
        </p:spPr>
      </p:pic>
    </p:spTree>
    <p:extLst>
      <p:ext uri="{BB962C8B-B14F-4D97-AF65-F5344CB8AC3E}">
        <p14:creationId xmlns:p14="http://schemas.microsoft.com/office/powerpoint/2010/main" val="21017485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5B8E2-5161-4B1A-9AF8-7FFEB0873A50}"/>
              </a:ext>
            </a:extLst>
          </p:cNvPr>
          <p:cNvSpPr>
            <a:spLocks noGrp="1"/>
          </p:cNvSpPr>
          <p:nvPr>
            <p:ph type="title"/>
          </p:nvPr>
        </p:nvSpPr>
        <p:spPr>
          <a:xfrm>
            <a:off x="452252" y="4596770"/>
            <a:ext cx="8192729" cy="1093462"/>
          </a:xfrm>
        </p:spPr>
        <p:txBody>
          <a:bodyPr vert="horz" lIns="68580" tIns="34290" rIns="68580" bIns="34290" rtlCol="0" anchor="b">
            <a:normAutofit/>
          </a:bodyPr>
          <a:lstStyle/>
          <a:p>
            <a:pPr algn="ctr">
              <a:lnSpc>
                <a:spcPct val="80000"/>
              </a:lnSpc>
            </a:pPr>
            <a:r>
              <a:rPr lang="en-US" sz="6600" dirty="0">
                <a:solidFill>
                  <a:srgbClr val="FFFFFF"/>
                </a:solidFill>
              </a:rPr>
              <a:t>Have you been to…?</a:t>
            </a:r>
          </a:p>
        </p:txBody>
      </p:sp>
      <p:pic>
        <p:nvPicPr>
          <p:cNvPr id="3" name="Picture 2">
            <a:extLst>
              <a:ext uri="{FF2B5EF4-FFF2-40B4-BE49-F238E27FC236}">
                <a16:creationId xmlns:a16="http://schemas.microsoft.com/office/drawing/2014/main" id="{56E8E577-B3FB-4741-9C06-D85B0ABF07D9}"/>
              </a:ext>
            </a:extLst>
          </p:cNvPr>
          <p:cNvPicPr>
            <a:picLocks noChangeAspect="1"/>
          </p:cNvPicPr>
          <p:nvPr/>
        </p:nvPicPr>
        <p:blipFill rotWithShape="1">
          <a:blip r:embed="rId2"/>
          <a:srcRect l="5391" t="12805" r="8125"/>
          <a:stretch/>
        </p:blipFill>
        <p:spPr>
          <a:xfrm>
            <a:off x="286885" y="938048"/>
            <a:ext cx="8666342" cy="4853152"/>
          </a:xfrm>
          <a:prstGeom prst="rect">
            <a:avLst/>
          </a:prstGeom>
        </p:spPr>
      </p:pic>
    </p:spTree>
    <p:extLst>
      <p:ext uri="{BB962C8B-B14F-4D97-AF65-F5344CB8AC3E}">
        <p14:creationId xmlns:p14="http://schemas.microsoft.com/office/powerpoint/2010/main" val="36130263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377FC-F898-4BC6-A5B4-DBB15C8BD69C}"/>
              </a:ext>
            </a:extLst>
          </p:cNvPr>
          <p:cNvSpPr>
            <a:spLocks noGrp="1"/>
          </p:cNvSpPr>
          <p:nvPr>
            <p:ph type="title"/>
          </p:nvPr>
        </p:nvSpPr>
        <p:spPr>
          <a:xfrm>
            <a:off x="217171" y="4454660"/>
            <a:ext cx="8698229" cy="988232"/>
          </a:xfrm>
        </p:spPr>
        <p:txBody>
          <a:bodyPr vert="horz" lIns="68580" tIns="34290" rIns="68580" bIns="34290" rtlCol="0" anchor="b">
            <a:normAutofit/>
          </a:bodyPr>
          <a:lstStyle/>
          <a:p>
            <a:pPr algn="ctr">
              <a:lnSpc>
                <a:spcPct val="80000"/>
              </a:lnSpc>
            </a:pPr>
            <a:r>
              <a:rPr lang="en-US" sz="7200" spc="-90" dirty="0">
                <a:solidFill>
                  <a:srgbClr val="FFFFFF"/>
                </a:solidFill>
              </a:rPr>
              <a:t>Have you been to…</a:t>
            </a:r>
          </a:p>
        </p:txBody>
      </p:sp>
      <p:pic>
        <p:nvPicPr>
          <p:cNvPr id="3" name="Picture 2" descr="A screenshot of a computer&#10;&#10;Description automatically generated">
            <a:extLst>
              <a:ext uri="{FF2B5EF4-FFF2-40B4-BE49-F238E27FC236}">
                <a16:creationId xmlns:a16="http://schemas.microsoft.com/office/drawing/2014/main" id="{E28F661C-F899-453B-A74C-8D2B4F2695BC}"/>
              </a:ext>
            </a:extLst>
          </p:cNvPr>
          <p:cNvPicPr>
            <a:picLocks noChangeAspect="1"/>
          </p:cNvPicPr>
          <p:nvPr/>
        </p:nvPicPr>
        <p:blipFill rotWithShape="1">
          <a:blip r:embed="rId2"/>
          <a:srcRect t="34155" b="3702"/>
          <a:stretch/>
        </p:blipFill>
        <p:spPr>
          <a:xfrm>
            <a:off x="1" y="857257"/>
            <a:ext cx="9144000" cy="3182105"/>
          </a:xfrm>
          <a:prstGeom prst="rect">
            <a:avLst/>
          </a:prstGeom>
        </p:spPr>
      </p:pic>
      <p:sp>
        <p:nvSpPr>
          <p:cNvPr id="4" name="Rectangle 3">
            <a:extLst>
              <a:ext uri="{FF2B5EF4-FFF2-40B4-BE49-F238E27FC236}">
                <a16:creationId xmlns:a16="http://schemas.microsoft.com/office/drawing/2014/main" id="{1A9F5BAF-3770-4122-8E64-8411DD50F6F0}"/>
              </a:ext>
            </a:extLst>
          </p:cNvPr>
          <p:cNvSpPr/>
          <p:nvPr/>
        </p:nvSpPr>
        <p:spPr>
          <a:xfrm>
            <a:off x="2183130" y="2994660"/>
            <a:ext cx="4640580" cy="571500"/>
          </a:xfrm>
          <a:prstGeom prst="rect">
            <a:avLst/>
          </a:prstGeom>
          <a:noFill/>
          <a:ln w="152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99175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564E-250C-4063-A642-98AF838ED1C9}"/>
              </a:ext>
            </a:extLst>
          </p:cNvPr>
          <p:cNvSpPr>
            <a:spLocks noGrp="1"/>
          </p:cNvSpPr>
          <p:nvPr>
            <p:ph type="title"/>
          </p:nvPr>
        </p:nvSpPr>
        <p:spPr>
          <a:xfrm>
            <a:off x="0" y="5173980"/>
            <a:ext cx="9144000" cy="1074420"/>
          </a:xfrm>
          <a:solidFill>
            <a:srgbClr val="00EE00"/>
          </a:solidFill>
        </p:spPr>
        <p:txBody>
          <a:bodyPr>
            <a:normAutofit/>
          </a:bodyPr>
          <a:lstStyle/>
          <a:p>
            <a:pPr algn="ctr"/>
            <a:r>
              <a:rPr lang="en-US" sz="6000" b="1" dirty="0"/>
              <a:t>Some people are D.I.Y.</a:t>
            </a:r>
          </a:p>
        </p:txBody>
      </p:sp>
      <p:pic>
        <p:nvPicPr>
          <p:cNvPr id="3" name="Picture 2">
            <a:extLst>
              <a:ext uri="{FF2B5EF4-FFF2-40B4-BE49-F238E27FC236}">
                <a16:creationId xmlns:a16="http://schemas.microsoft.com/office/drawing/2014/main" id="{456E514C-1DBE-4C3C-83DF-7675A21F96C6}"/>
              </a:ext>
            </a:extLst>
          </p:cNvPr>
          <p:cNvPicPr>
            <a:picLocks noChangeAspect="1"/>
          </p:cNvPicPr>
          <p:nvPr/>
        </p:nvPicPr>
        <p:blipFill rotWithShape="1">
          <a:blip r:embed="rId2"/>
          <a:srcRect l="9251" t="13696" r="9374" b="3451"/>
          <a:stretch/>
        </p:blipFill>
        <p:spPr>
          <a:xfrm>
            <a:off x="228600" y="152400"/>
            <a:ext cx="8686800" cy="4963886"/>
          </a:xfrm>
          <a:prstGeom prst="rect">
            <a:avLst/>
          </a:prstGeom>
        </p:spPr>
      </p:pic>
    </p:spTree>
    <p:extLst>
      <p:ext uri="{BB962C8B-B14F-4D97-AF65-F5344CB8AC3E}">
        <p14:creationId xmlns:p14="http://schemas.microsoft.com/office/powerpoint/2010/main" val="16054620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a:bodyPr>
          <a:lstStyle/>
          <a:p>
            <a:pPr marL="0" indent="0" algn="ctr">
              <a:buNone/>
            </a:pPr>
            <a:r>
              <a:rPr lang="en-US" sz="34400" dirty="0">
                <a:solidFill>
                  <a:schemeClr val="bg1"/>
                </a:solidFill>
                <a:latin typeface="Antaviana" pitchFamily="2" charset="0"/>
              </a:rPr>
              <a:t>F n B</a:t>
            </a:r>
          </a:p>
          <a:p>
            <a:pPr marL="0" indent="0" algn="ctr">
              <a:buNone/>
            </a:pPr>
            <a:r>
              <a:rPr lang="en-US" sz="7200" dirty="0">
                <a:solidFill>
                  <a:schemeClr val="bg1"/>
                </a:solidFill>
                <a:latin typeface="Antaviana" pitchFamily="2" charset="0"/>
              </a:rPr>
              <a:t>Features and Benefits</a:t>
            </a:r>
            <a:endParaRPr lang="en-US" sz="6600" dirty="0">
              <a:solidFill>
                <a:schemeClr val="bg1"/>
              </a:solidFill>
              <a:latin typeface="Antaviana" pitchFamily="2" charset="0"/>
            </a:endParaRPr>
          </a:p>
        </p:txBody>
      </p:sp>
    </p:spTree>
    <p:extLst>
      <p:ext uri="{BB962C8B-B14F-4D97-AF65-F5344CB8AC3E}">
        <p14:creationId xmlns:p14="http://schemas.microsoft.com/office/powerpoint/2010/main" val="2736289992"/>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2400"/>
            <a:ext cx="8610600" cy="3810000"/>
          </a:xfrm>
        </p:spPr>
        <p:txBody>
          <a:bodyPr>
            <a:normAutofit/>
          </a:bodyPr>
          <a:lstStyle/>
          <a:p>
            <a:pPr algn="ctr"/>
            <a:r>
              <a:rPr lang="en-US" sz="7200" dirty="0">
                <a:solidFill>
                  <a:schemeClr val="tx1"/>
                </a:solidFill>
                <a:effectLst/>
              </a:rPr>
              <a:t>The course title?</a:t>
            </a:r>
            <a:br>
              <a:rPr lang="en-US" sz="7200" dirty="0">
                <a:solidFill>
                  <a:schemeClr val="tx1"/>
                </a:solidFill>
                <a:effectLst/>
              </a:rPr>
            </a:br>
            <a:r>
              <a:rPr lang="en-US" sz="7200" dirty="0">
                <a:solidFill>
                  <a:schemeClr val="tx1"/>
                </a:solidFill>
                <a:effectLst/>
              </a:rPr>
              <a:t>The first </a:t>
            </a:r>
            <a:r>
              <a:rPr lang="en-US" sz="7200" i="1" u="sng" dirty="0">
                <a:solidFill>
                  <a:schemeClr val="tx1"/>
                </a:solidFill>
                <a:effectLst/>
              </a:rPr>
              <a:t>word</a:t>
            </a:r>
            <a:r>
              <a:rPr lang="en-US" sz="7200" dirty="0">
                <a:solidFill>
                  <a:schemeClr val="tx1"/>
                </a:solidFill>
                <a:effectLst/>
              </a:rPr>
              <a:t> is </a:t>
            </a:r>
            <a:r>
              <a:rPr lang="en-US" sz="8900" dirty="0">
                <a:solidFill>
                  <a:schemeClr val="tx1"/>
                </a:solidFill>
                <a:effectLst/>
              </a:rPr>
              <a:t>“</a:t>
            </a:r>
            <a:r>
              <a:rPr lang="en-US" sz="8900" u="sng" dirty="0">
                <a:solidFill>
                  <a:schemeClr val="tx1"/>
                </a:solidFill>
                <a:effectLst/>
                <a:latin typeface="Lucida Handwriting" panose="03010101010101010101" pitchFamily="66" charset="0"/>
              </a:rPr>
              <a:t>Selling</a:t>
            </a:r>
            <a:r>
              <a:rPr lang="en-US" sz="8900" dirty="0">
                <a:solidFill>
                  <a:schemeClr val="tx1"/>
                </a:solidFill>
                <a:effectLst/>
              </a:rPr>
              <a:t>”</a:t>
            </a:r>
          </a:p>
        </p:txBody>
      </p:sp>
      <p:sp>
        <p:nvSpPr>
          <p:cNvPr id="3" name="Subtitle 2"/>
          <p:cNvSpPr>
            <a:spLocks noGrp="1"/>
          </p:cNvSpPr>
          <p:nvPr>
            <p:ph type="subTitle" idx="1"/>
          </p:nvPr>
        </p:nvSpPr>
        <p:spPr>
          <a:xfrm>
            <a:off x="685800" y="4038600"/>
            <a:ext cx="7772400" cy="1199704"/>
          </a:xfrm>
        </p:spPr>
        <p:txBody>
          <a:bodyPr>
            <a:normAutofit/>
          </a:bodyPr>
          <a:lstStyle/>
          <a:p>
            <a:pPr algn="ctr"/>
            <a:r>
              <a:rPr lang="en-US" sz="6000" b="1" dirty="0"/>
              <a:t>How good are you?</a:t>
            </a:r>
          </a:p>
        </p:txBody>
      </p:sp>
      <p:pic>
        <p:nvPicPr>
          <p:cNvPr id="4" name="Big Boi - I Like the Way You M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
        <p:nvSpPr>
          <p:cNvPr id="5" name="TextBox 4">
            <a:extLst>
              <a:ext uri="{FF2B5EF4-FFF2-40B4-BE49-F238E27FC236}">
                <a16:creationId xmlns:a16="http://schemas.microsoft.com/office/drawing/2014/main" id="{9FB4F088-1B8C-4D33-B742-1A2EB48BEC8A}"/>
              </a:ext>
            </a:extLst>
          </p:cNvPr>
          <p:cNvSpPr txBox="1"/>
          <p:nvPr/>
        </p:nvSpPr>
        <p:spPr>
          <a:xfrm>
            <a:off x="1447800" y="5943600"/>
            <a:ext cx="6324600" cy="523220"/>
          </a:xfrm>
          <a:prstGeom prst="rect">
            <a:avLst/>
          </a:prstGeom>
          <a:noFill/>
        </p:spPr>
        <p:txBody>
          <a:bodyPr wrap="square" rtlCol="0">
            <a:spAutoFit/>
          </a:bodyPr>
          <a:lstStyle/>
          <a:p>
            <a:pPr algn="ctr"/>
            <a:r>
              <a:rPr lang="en-US" sz="2800" dirty="0" err="1"/>
              <a:t>Outkast</a:t>
            </a:r>
            <a:r>
              <a:rPr lang="en-US" sz="2800" dirty="0"/>
              <a:t>  </a:t>
            </a:r>
            <a:r>
              <a:rPr lang="en-US" sz="2800" i="1" dirty="0"/>
              <a:t>“I Like the Way You Move!”</a:t>
            </a:r>
            <a:endParaRPr lang="en-US" sz="2800" dirty="0"/>
          </a:p>
        </p:txBody>
      </p:sp>
    </p:spTree>
    <p:extLst>
      <p:ext uri="{BB962C8B-B14F-4D97-AF65-F5344CB8AC3E}">
        <p14:creationId xmlns:p14="http://schemas.microsoft.com/office/powerpoint/2010/main" val="1182817780"/>
      </p:ext>
    </p:extLst>
  </p:cSld>
  <p:clrMapOvr>
    <a:masterClrMapping/>
  </p:clrMapOvr>
  <mc:AlternateContent xmlns:mc="http://schemas.openxmlformats.org/markup-compatibility/2006" xmlns:p14="http://schemas.microsoft.com/office/powerpoint/2010/main">
    <mc:Choice Requires="p14">
      <p:transition spd="slow" p14:dur="2000" advClick="0" advTm="230000"/>
    </mc:Choice>
    <mc:Fallback xmlns="">
      <p:transition spd="slow" advClick="0" advTm="2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5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571" t="12505" r="38325"/>
          <a:stretch/>
        </p:blipFill>
        <p:spPr bwMode="auto">
          <a:xfrm>
            <a:off x="381000" y="1"/>
            <a:ext cx="6934200" cy="6721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0295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45256-3C4D-4859-B029-8443AE48CE20}"/>
              </a:ext>
            </a:extLst>
          </p:cNvPr>
          <p:cNvSpPr>
            <a:spLocks noGrp="1"/>
          </p:cNvSpPr>
          <p:nvPr>
            <p:ph type="title"/>
          </p:nvPr>
        </p:nvSpPr>
        <p:spPr/>
        <p:txBody>
          <a:bodyPr>
            <a:normAutofit/>
          </a:bodyPr>
          <a:lstStyle/>
          <a:p>
            <a:r>
              <a:rPr lang="en-US" sz="6000" b="1" dirty="0"/>
              <a:t>World Water Day</a:t>
            </a:r>
          </a:p>
        </p:txBody>
      </p:sp>
      <p:pic>
        <p:nvPicPr>
          <p:cNvPr id="3" name="Picture 2">
            <a:extLst>
              <a:ext uri="{FF2B5EF4-FFF2-40B4-BE49-F238E27FC236}">
                <a16:creationId xmlns:a16="http://schemas.microsoft.com/office/drawing/2014/main" id="{02C931B9-C4AB-483B-A97B-E6C41CF01148}"/>
              </a:ext>
            </a:extLst>
          </p:cNvPr>
          <p:cNvPicPr>
            <a:picLocks noChangeAspect="1"/>
          </p:cNvPicPr>
          <p:nvPr/>
        </p:nvPicPr>
        <p:blipFill rotWithShape="1">
          <a:blip r:embed="rId2"/>
          <a:srcRect l="8333" t="12723" r="30000" b="6510"/>
          <a:stretch/>
        </p:blipFill>
        <p:spPr>
          <a:xfrm>
            <a:off x="838200" y="1417638"/>
            <a:ext cx="7315200" cy="5140411"/>
          </a:xfrm>
          <a:prstGeom prst="rect">
            <a:avLst/>
          </a:prstGeom>
        </p:spPr>
      </p:pic>
    </p:spTree>
    <p:extLst>
      <p:ext uri="{BB962C8B-B14F-4D97-AF65-F5344CB8AC3E}">
        <p14:creationId xmlns:p14="http://schemas.microsoft.com/office/powerpoint/2010/main" val="24757292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371600"/>
          </a:xfrm>
          <a:solidFill>
            <a:srgbClr val="FF0000"/>
          </a:solidFill>
        </p:spPr>
        <p:txBody>
          <a:bodyPr>
            <a:noAutofit/>
          </a:bodyPr>
          <a:lstStyle/>
          <a:p>
            <a:r>
              <a:rPr lang="en-US" altLang="en-US" sz="8800" b="1" dirty="0"/>
              <a:t>Top of pg. 6</a:t>
            </a:r>
          </a:p>
        </p:txBody>
      </p:sp>
      <p:sp>
        <p:nvSpPr>
          <p:cNvPr id="17411" name="Rectangle 3"/>
          <p:cNvSpPr>
            <a:spLocks noGrp="1" noChangeArrowheads="1"/>
          </p:cNvSpPr>
          <p:nvPr>
            <p:ph type="body" idx="1"/>
          </p:nvPr>
        </p:nvSpPr>
        <p:spPr/>
        <p:txBody>
          <a:bodyPr>
            <a:normAutofit/>
          </a:bodyPr>
          <a:lstStyle/>
          <a:p>
            <a:pPr algn="ctr">
              <a:buFontTx/>
              <a:buNone/>
            </a:pPr>
            <a:r>
              <a:rPr lang="en-US" altLang="en-US" sz="6600" b="1" dirty="0"/>
              <a:t>1/3</a:t>
            </a:r>
            <a:r>
              <a:rPr lang="en-US" altLang="en-US" sz="6600" b="1" baseline="30000" dirty="0"/>
              <a:t>rd</a:t>
            </a:r>
            <a:r>
              <a:rPr lang="en-US" altLang="en-US" sz="6600" b="1" dirty="0"/>
              <a:t>, 1/3</a:t>
            </a:r>
            <a:r>
              <a:rPr lang="en-US" altLang="en-US" sz="6600" b="1" baseline="30000" dirty="0"/>
              <a:t>rd</a:t>
            </a:r>
            <a:r>
              <a:rPr lang="en-US" altLang="en-US" sz="6600" b="1" dirty="0"/>
              <a:t>, 1/3</a:t>
            </a:r>
            <a:r>
              <a:rPr lang="en-US" altLang="en-US" sz="6600" b="1" baseline="30000" dirty="0"/>
              <a:t>rd</a:t>
            </a:r>
            <a:r>
              <a:rPr lang="en-US" altLang="en-US" sz="6600" b="1" dirty="0"/>
              <a:t> </a:t>
            </a:r>
          </a:p>
          <a:p>
            <a:pPr algn="ctr">
              <a:buFontTx/>
              <a:buNone/>
            </a:pPr>
            <a:r>
              <a:rPr lang="en-US" altLang="en-US" sz="6600" b="1" dirty="0"/>
              <a:t>Sell what you have!</a:t>
            </a:r>
          </a:p>
          <a:p>
            <a:pPr algn="ctr">
              <a:buFontTx/>
              <a:buNone/>
            </a:pPr>
            <a:r>
              <a:rPr lang="en-US" altLang="en-US" sz="6600" b="1" dirty="0"/>
              <a:t>Is it in MLS?  So What?</a:t>
            </a:r>
          </a:p>
        </p:txBody>
      </p:sp>
    </p:spTree>
    <p:extLst>
      <p:ext uri="{BB962C8B-B14F-4D97-AF65-F5344CB8AC3E}">
        <p14:creationId xmlns:p14="http://schemas.microsoft.com/office/powerpoint/2010/main" val="2824840877"/>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371600"/>
          </a:xfrm>
          <a:solidFill>
            <a:srgbClr val="FF0000"/>
          </a:solidFill>
        </p:spPr>
        <p:txBody>
          <a:bodyPr>
            <a:noAutofit/>
          </a:bodyPr>
          <a:lstStyle/>
          <a:p>
            <a:r>
              <a:rPr lang="en-US" altLang="en-US" sz="8800" b="1" dirty="0"/>
              <a:t>Middle of pg. 6</a:t>
            </a:r>
          </a:p>
        </p:txBody>
      </p:sp>
      <p:sp>
        <p:nvSpPr>
          <p:cNvPr id="17411" name="Rectangle 3"/>
          <p:cNvSpPr>
            <a:spLocks noGrp="1" noChangeArrowheads="1"/>
          </p:cNvSpPr>
          <p:nvPr>
            <p:ph type="body" idx="1"/>
          </p:nvPr>
        </p:nvSpPr>
        <p:spPr>
          <a:xfrm>
            <a:off x="0" y="1600200"/>
            <a:ext cx="5715000" cy="4525963"/>
          </a:xfrm>
        </p:spPr>
        <p:txBody>
          <a:bodyPr>
            <a:normAutofit/>
          </a:bodyPr>
          <a:lstStyle/>
          <a:p>
            <a:pPr algn="ctr">
              <a:buFontTx/>
              <a:buNone/>
            </a:pPr>
            <a:r>
              <a:rPr lang="en-US" altLang="en-US" sz="6600" b="1" dirty="0"/>
              <a:t>Do NOT open the conversation with?</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1418897"/>
            <a:ext cx="3252787" cy="4876800"/>
          </a:xfrm>
          <a:prstGeom prst="rect">
            <a:avLst/>
          </a:prstGeom>
        </p:spPr>
      </p:pic>
    </p:spTree>
    <p:extLst>
      <p:ext uri="{BB962C8B-B14F-4D97-AF65-F5344CB8AC3E}">
        <p14:creationId xmlns:p14="http://schemas.microsoft.com/office/powerpoint/2010/main" val="3352655442"/>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610600" cy="5626291"/>
          </a:xfrm>
        </p:spPr>
        <p:txBody>
          <a:bodyPr/>
          <a:lstStyle/>
          <a:p>
            <a:pPr marL="1024128" indent="-914400">
              <a:buFont typeface="+mj-lt"/>
              <a:buAutoNum type="arabicPeriod"/>
            </a:pPr>
            <a:r>
              <a:rPr lang="en-US" sz="6600" dirty="0"/>
              <a:t>Concierge?</a:t>
            </a:r>
          </a:p>
          <a:p>
            <a:pPr marL="1024128" indent="-914400">
              <a:buFont typeface="+mj-lt"/>
              <a:buAutoNum type="arabicPeriod"/>
            </a:pPr>
            <a:r>
              <a:rPr lang="en-US" sz="6600" dirty="0"/>
              <a:t>How Long?</a:t>
            </a:r>
          </a:p>
          <a:p>
            <a:pPr marL="1024128" indent="-914400">
              <a:buFont typeface="+mj-lt"/>
              <a:buAutoNum type="arabicPeriod"/>
            </a:pPr>
            <a:r>
              <a:rPr lang="en-US" sz="6600" dirty="0"/>
              <a:t>Commissions?</a:t>
            </a:r>
          </a:p>
          <a:p>
            <a:pPr marL="1024128" indent="-914400">
              <a:buFont typeface="+mj-lt"/>
              <a:buAutoNum type="arabicPeriod"/>
            </a:pPr>
            <a:r>
              <a:rPr lang="en-US" sz="6600" dirty="0"/>
              <a:t>Incentives if I use your lender?</a:t>
            </a:r>
          </a:p>
          <a:p>
            <a:pPr marL="1024128" indent="-914400">
              <a:buFont typeface="+mj-lt"/>
              <a:buAutoNum type="arabicPeriod"/>
            </a:pPr>
            <a:endParaRPr lang="en-US" sz="6600" dirty="0"/>
          </a:p>
        </p:txBody>
      </p:sp>
    </p:spTree>
    <p:extLst>
      <p:ext uri="{BB962C8B-B14F-4D97-AF65-F5344CB8AC3E}">
        <p14:creationId xmlns:p14="http://schemas.microsoft.com/office/powerpoint/2010/main" val="15299550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Will a Builder let you hold an Open on standing…</a:t>
            </a:r>
          </a:p>
        </p:txBody>
      </p:sp>
      <p:sp>
        <p:nvSpPr>
          <p:cNvPr id="3" name="Content Placeholder 2"/>
          <p:cNvSpPr>
            <a:spLocks noGrp="1"/>
          </p:cNvSpPr>
          <p:nvPr>
            <p:ph idx="1"/>
          </p:nvPr>
        </p:nvSpPr>
        <p:spPr>
          <a:xfrm>
            <a:off x="0" y="1752600"/>
            <a:ext cx="9144000" cy="4254691"/>
          </a:xfrm>
        </p:spPr>
        <p:txBody>
          <a:bodyPr/>
          <a:lstStyle/>
          <a:p>
            <a:r>
              <a:rPr lang="en-US" sz="6600" dirty="0"/>
              <a:t>Incentives on </a:t>
            </a:r>
            <a:r>
              <a:rPr lang="en-US" sz="6600" i="1" dirty="0"/>
              <a:t>Standing</a:t>
            </a:r>
          </a:p>
          <a:p>
            <a:r>
              <a:rPr lang="en-US" sz="6600" dirty="0"/>
              <a:t>Are your </a:t>
            </a:r>
            <a:r>
              <a:rPr lang="en-US" sz="6600" i="1" dirty="0"/>
              <a:t>Standing </a:t>
            </a:r>
            <a:r>
              <a:rPr lang="en-US" sz="6600" dirty="0"/>
              <a:t>in MLS?</a:t>
            </a:r>
          </a:p>
        </p:txBody>
      </p:sp>
    </p:spTree>
    <p:extLst>
      <p:ext uri="{BB962C8B-B14F-4D97-AF65-F5344CB8AC3E}">
        <p14:creationId xmlns:p14="http://schemas.microsoft.com/office/powerpoint/2010/main" val="11419267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Will a Builder let you hold an Open on standing…</a:t>
            </a:r>
          </a:p>
        </p:txBody>
      </p:sp>
      <p:sp>
        <p:nvSpPr>
          <p:cNvPr id="3" name="Content Placeholder 2"/>
          <p:cNvSpPr>
            <a:spLocks noGrp="1"/>
          </p:cNvSpPr>
          <p:nvPr>
            <p:ph idx="1"/>
          </p:nvPr>
        </p:nvSpPr>
        <p:spPr>
          <a:xfrm>
            <a:off x="0" y="1752600"/>
            <a:ext cx="9144000" cy="4254691"/>
          </a:xfrm>
        </p:spPr>
        <p:txBody>
          <a:bodyPr/>
          <a:lstStyle/>
          <a:p>
            <a:r>
              <a:rPr lang="en-US" sz="6000" dirty="0"/>
              <a:t>SID’s, LID’s</a:t>
            </a:r>
          </a:p>
          <a:p>
            <a:r>
              <a:rPr lang="en-US" sz="6000" dirty="0"/>
              <a:t>Some </a:t>
            </a:r>
            <a:r>
              <a:rPr lang="en-US" sz="6000" i="1" u="sng" dirty="0"/>
              <a:t>will</a:t>
            </a:r>
            <a:r>
              <a:rPr lang="en-US" sz="6000" dirty="0"/>
              <a:t> take Contingent offers!</a:t>
            </a:r>
          </a:p>
        </p:txBody>
      </p:sp>
    </p:spTree>
    <p:extLst>
      <p:ext uri="{BB962C8B-B14F-4D97-AF65-F5344CB8AC3E}">
        <p14:creationId xmlns:p14="http://schemas.microsoft.com/office/powerpoint/2010/main" val="11052042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F6A0A80-83A4-4D83-A0A6-A5308D0B391D}"/>
              </a:ext>
            </a:extLst>
          </p:cNvPr>
          <p:cNvSpPr>
            <a:spLocks noGrp="1"/>
          </p:cNvSpPr>
          <p:nvPr>
            <p:ph idx="1"/>
          </p:nvPr>
        </p:nvSpPr>
        <p:spPr>
          <a:xfrm>
            <a:off x="762000" y="1676400"/>
            <a:ext cx="8229600" cy="3879945"/>
          </a:xfrm>
        </p:spPr>
        <p:txBody>
          <a:bodyPr/>
          <a:lstStyle/>
          <a:p>
            <a:r>
              <a:rPr lang="en-US" sz="6600" dirty="0"/>
              <a:t>When a Buyer cancels</a:t>
            </a:r>
          </a:p>
        </p:txBody>
      </p:sp>
      <p:sp>
        <p:nvSpPr>
          <p:cNvPr id="3" name="Title 2">
            <a:extLst>
              <a:ext uri="{FF2B5EF4-FFF2-40B4-BE49-F238E27FC236}">
                <a16:creationId xmlns:a16="http://schemas.microsoft.com/office/drawing/2014/main" id="{021BA10F-32B5-4C64-BB9C-46E81D1FD7EA}"/>
              </a:ext>
            </a:extLst>
          </p:cNvPr>
          <p:cNvSpPr>
            <a:spLocks noGrp="1"/>
          </p:cNvSpPr>
          <p:nvPr>
            <p:ph type="title"/>
          </p:nvPr>
        </p:nvSpPr>
        <p:spPr/>
        <p:txBody>
          <a:bodyPr/>
          <a:lstStyle/>
          <a:p>
            <a:r>
              <a:rPr lang="en-US" sz="6600" dirty="0"/>
              <a:t>Do you have a list…?</a:t>
            </a:r>
          </a:p>
        </p:txBody>
      </p:sp>
      <p:pic>
        <p:nvPicPr>
          <p:cNvPr id="5" name="Picture 4" descr="A picture containing person, girl, clothing, indoor&#10;&#10;Description automatically generated">
            <a:extLst>
              <a:ext uri="{FF2B5EF4-FFF2-40B4-BE49-F238E27FC236}">
                <a16:creationId xmlns:a16="http://schemas.microsoft.com/office/drawing/2014/main" id="{32E277A5-8077-46B8-9CD0-6EDD494D25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371600"/>
            <a:ext cx="8391812" cy="5257800"/>
          </a:xfrm>
          <a:prstGeom prst="rect">
            <a:avLst/>
          </a:prstGeom>
        </p:spPr>
      </p:pic>
    </p:spTree>
    <p:extLst>
      <p:ext uri="{BB962C8B-B14F-4D97-AF65-F5344CB8AC3E}">
        <p14:creationId xmlns:p14="http://schemas.microsoft.com/office/powerpoint/2010/main" val="105699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5B08D5-8C96-47BE-9BA9-40971A1B783C}"/>
              </a:ext>
            </a:extLst>
          </p:cNvPr>
          <p:cNvPicPr>
            <a:picLocks noChangeAspect="1"/>
          </p:cNvPicPr>
          <p:nvPr/>
        </p:nvPicPr>
        <p:blipFill rotWithShape="1">
          <a:blip r:embed="rId2"/>
          <a:srcRect l="6667" t="12719" r="8333"/>
          <a:stretch/>
        </p:blipFill>
        <p:spPr>
          <a:xfrm>
            <a:off x="152399" y="609600"/>
            <a:ext cx="8991601" cy="4953093"/>
          </a:xfrm>
          <a:prstGeom prst="rect">
            <a:avLst/>
          </a:prstGeom>
        </p:spPr>
      </p:pic>
      <p:sp>
        <p:nvSpPr>
          <p:cNvPr id="6" name="Rectangle 5">
            <a:extLst>
              <a:ext uri="{FF2B5EF4-FFF2-40B4-BE49-F238E27FC236}">
                <a16:creationId xmlns:a16="http://schemas.microsoft.com/office/drawing/2014/main" id="{78D25814-C7A2-4018-8DE5-5594EC13B9AF}"/>
              </a:ext>
            </a:extLst>
          </p:cNvPr>
          <p:cNvSpPr/>
          <p:nvPr/>
        </p:nvSpPr>
        <p:spPr>
          <a:xfrm>
            <a:off x="5486400" y="2286000"/>
            <a:ext cx="1524000" cy="3810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46900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513B59-271D-49E0-AA3C-E85BB31A146A}"/>
              </a:ext>
            </a:extLst>
          </p:cNvPr>
          <p:cNvPicPr>
            <a:picLocks noChangeAspect="1"/>
          </p:cNvPicPr>
          <p:nvPr/>
        </p:nvPicPr>
        <p:blipFill rotWithShape="1">
          <a:blip r:embed="rId2"/>
          <a:srcRect l="6844" r="18157" b="1112"/>
          <a:stretch/>
        </p:blipFill>
        <p:spPr>
          <a:xfrm>
            <a:off x="228600" y="76200"/>
            <a:ext cx="8733034" cy="6477000"/>
          </a:xfrm>
          <a:prstGeom prst="rect">
            <a:avLst/>
          </a:prstGeom>
        </p:spPr>
      </p:pic>
    </p:spTree>
    <p:extLst>
      <p:ext uri="{BB962C8B-B14F-4D97-AF65-F5344CB8AC3E}">
        <p14:creationId xmlns:p14="http://schemas.microsoft.com/office/powerpoint/2010/main" val="23087778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95EDF7-FAB1-4E84-AE41-8F9721E58F74}"/>
              </a:ext>
            </a:extLst>
          </p:cNvPr>
          <p:cNvPicPr>
            <a:picLocks noChangeAspect="1"/>
          </p:cNvPicPr>
          <p:nvPr/>
        </p:nvPicPr>
        <p:blipFill rotWithShape="1">
          <a:blip r:embed="rId2"/>
          <a:srcRect l="14166" t="12719" r="40000"/>
          <a:stretch/>
        </p:blipFill>
        <p:spPr>
          <a:xfrm>
            <a:off x="1676399" y="76200"/>
            <a:ext cx="6340112" cy="6477000"/>
          </a:xfrm>
          <a:prstGeom prst="rect">
            <a:avLst/>
          </a:prstGeom>
        </p:spPr>
      </p:pic>
    </p:spTree>
    <p:extLst>
      <p:ext uri="{BB962C8B-B14F-4D97-AF65-F5344CB8AC3E}">
        <p14:creationId xmlns:p14="http://schemas.microsoft.com/office/powerpoint/2010/main" val="11300971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tx1">
              <a:lumMod val="95000"/>
              <a:lumOff val="5000"/>
            </a:schemeClr>
          </a:solidFill>
        </p:spPr>
        <p:txBody>
          <a:bodyPr>
            <a:normAutofit fontScale="92500" lnSpcReduction="10000"/>
          </a:bodyPr>
          <a:lstStyle/>
          <a:p>
            <a:pPr marL="0" indent="0" algn="ctr">
              <a:buNone/>
            </a:pPr>
            <a:r>
              <a:rPr lang="en-US" sz="18600" dirty="0">
                <a:solidFill>
                  <a:schemeClr val="bg1"/>
                </a:solidFill>
                <a:latin typeface="Antaviana" pitchFamily="2" charset="0"/>
              </a:rPr>
              <a:t>Page 4</a:t>
            </a:r>
          </a:p>
          <a:p>
            <a:pPr marL="0" indent="0" algn="ctr">
              <a:buNone/>
            </a:pPr>
            <a:r>
              <a:rPr lang="en-US" sz="26800" dirty="0">
                <a:solidFill>
                  <a:schemeClr val="bg1"/>
                </a:solidFill>
                <a:latin typeface="Chiller" panose="04020404031007020602" pitchFamily="82" charset="0"/>
              </a:rPr>
              <a:t>Energy</a:t>
            </a:r>
            <a:endParaRPr lang="en-US" sz="15400" dirty="0">
              <a:solidFill>
                <a:schemeClr val="bg1"/>
              </a:solidFill>
              <a:latin typeface="Chiller" panose="04020404031007020602" pitchFamily="82" charset="0"/>
            </a:endParaRPr>
          </a:p>
        </p:txBody>
      </p:sp>
    </p:spTree>
    <p:extLst>
      <p:ext uri="{BB962C8B-B14F-4D97-AF65-F5344CB8AC3E}">
        <p14:creationId xmlns:p14="http://schemas.microsoft.com/office/powerpoint/2010/main" val="319617998"/>
      </p:ext>
    </p:extLst>
  </p:cSld>
  <p:clrMapOvr>
    <a:masterClrMapping/>
  </p:clrMapOvr>
  <p:transition/>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980</TotalTime>
  <Words>1723</Words>
  <Application>Microsoft Macintosh PowerPoint</Application>
  <PresentationFormat>On-screen Show (4:3)</PresentationFormat>
  <Paragraphs>230</Paragraphs>
  <Slides>127</Slides>
  <Notes>7</Notes>
  <HiddenSlides>0</HiddenSlides>
  <MMClips>2</MMClips>
  <ScaleCrop>false</ScaleCrop>
  <HeadingPairs>
    <vt:vector size="8" baseType="variant">
      <vt:variant>
        <vt:lpstr>Fonts Used</vt:lpstr>
      </vt:variant>
      <vt:variant>
        <vt:i4>16</vt:i4>
      </vt:variant>
      <vt:variant>
        <vt:lpstr>Theme</vt:lpstr>
      </vt:variant>
      <vt:variant>
        <vt:i4>2</vt:i4>
      </vt:variant>
      <vt:variant>
        <vt:lpstr>Embedded OLE Servers</vt:lpstr>
      </vt:variant>
      <vt:variant>
        <vt:i4>1</vt:i4>
      </vt:variant>
      <vt:variant>
        <vt:lpstr>Slide Titles</vt:lpstr>
      </vt:variant>
      <vt:variant>
        <vt:i4>127</vt:i4>
      </vt:variant>
    </vt:vector>
  </HeadingPairs>
  <TitlesOfParts>
    <vt:vector size="146" baseType="lpstr">
      <vt:lpstr>Aharoni</vt:lpstr>
      <vt:lpstr>Algerian</vt:lpstr>
      <vt:lpstr>Antaviana</vt:lpstr>
      <vt:lpstr>Arial</vt:lpstr>
      <vt:lpstr>Calibri</vt:lpstr>
      <vt:lpstr>Chiller</vt:lpstr>
      <vt:lpstr>Comic Sans MS</vt:lpstr>
      <vt:lpstr>Gill Sans MT</vt:lpstr>
      <vt:lpstr>Impact</vt:lpstr>
      <vt:lpstr>Lucida Handwriting</vt:lpstr>
      <vt:lpstr>Lucida Sans Unicode</vt:lpstr>
      <vt:lpstr>Verdana</vt:lpstr>
      <vt:lpstr>Webdings</vt:lpstr>
      <vt:lpstr>Wingdings</vt:lpstr>
      <vt:lpstr>Wingdings 2</vt:lpstr>
      <vt:lpstr>Wingdings 3</vt:lpstr>
      <vt:lpstr>Office Theme</vt:lpstr>
      <vt:lpstr>Concourse</vt:lpstr>
      <vt:lpstr>Clip</vt:lpstr>
      <vt:lpstr>Thank you for being here! Selling    New vs. Resale</vt:lpstr>
      <vt:lpstr>Thoughts from Robin Smith New Home CE class</vt:lpstr>
      <vt:lpstr>The New Home Sales Counselor will KNOW…</vt:lpstr>
      <vt:lpstr>You can ZOOM a showing!</vt:lpstr>
      <vt:lpstr>Thank you for being here! Selling    New vs. Resale</vt:lpstr>
      <vt:lpstr>We are recording the session!</vt:lpstr>
      <vt:lpstr>Page 1!</vt:lpstr>
      <vt:lpstr>S.M.O.S.T.</vt:lpstr>
      <vt:lpstr>World Water Day</vt:lpstr>
      <vt:lpstr>PowerPoint Presentation</vt:lpstr>
      <vt:lpstr>PowerPoint Presentation</vt:lpstr>
      <vt:lpstr>4 br. 1 ba. 1,288 sq. ft.</vt:lpstr>
      <vt:lpstr>$25,000 8 br. 3 ba. 4,482 sq. ft?  11/12/2020</vt:lpstr>
      <vt:lpstr>PowerPoint Presentation</vt:lpstr>
      <vt:lpstr>Mission?</vt:lpstr>
      <vt:lpstr>Are you willing to COLLABORATE?</vt:lpstr>
      <vt:lpstr>PowerPoint Presentation</vt:lpstr>
      <vt:lpstr>Goals?</vt:lpstr>
      <vt:lpstr>The BIG Question?</vt:lpstr>
      <vt:lpstr>Will they find this without you?</vt:lpstr>
      <vt:lpstr>11/12/2020</vt:lpstr>
      <vt:lpstr>231 Communities</vt:lpstr>
      <vt:lpstr>5/9/2021 231 Communities to 205</vt:lpstr>
      <vt:lpstr>One more training?</vt:lpstr>
      <vt:lpstr>PowerPoint Presentation</vt:lpstr>
      <vt:lpstr>PowerPoint Presentation</vt:lpstr>
      <vt:lpstr>PowerPoint Presentation</vt:lpstr>
      <vt:lpstr>Could they find this without you?</vt:lpstr>
      <vt:lpstr>PowerPoint Presentation</vt:lpstr>
      <vt:lpstr>Nov. 2020 to May 2021 163 to 143</vt:lpstr>
      <vt:lpstr>52 pages</vt:lpstr>
      <vt:lpstr>Wait, I can get it online for FREE?</vt:lpstr>
      <vt:lpstr>Selling? Choice?  Lifestyle? Ranking? ONE ph. #?</vt:lpstr>
      <vt:lpstr>How easy?</vt:lpstr>
      <vt:lpstr>How many?</vt:lpstr>
      <vt:lpstr>PowerPoint Presentation</vt:lpstr>
      <vt:lpstr>You guessed it.</vt:lpstr>
      <vt:lpstr>PowerPoint Presentation</vt:lpstr>
      <vt:lpstr>April 2021</vt:lpstr>
      <vt:lpstr>Are they paying cash?</vt:lpstr>
      <vt:lpstr>PowerPoint Presentation</vt:lpstr>
      <vt:lpstr>New v. Resale?</vt:lpstr>
      <vt:lpstr>The Happiest place on Earth?</vt:lpstr>
      <vt:lpstr>The course title? The first word is “Selling”</vt:lpstr>
      <vt:lpstr>“Who met the most…”</vt:lpstr>
      <vt:lpstr>Pg. 2 Agency Questions</vt:lpstr>
      <vt:lpstr>Adverse vs. Competing</vt:lpstr>
      <vt:lpstr>Acts as an agent in a transaction…? – Customer or Client?</vt:lpstr>
      <vt:lpstr>What IS a transaction?</vt:lpstr>
      <vt:lpstr>PowerPoint Presentation</vt:lpstr>
      <vt:lpstr>Are you willing to COLLABORATE?</vt:lpstr>
      <vt:lpstr>Page 2!</vt:lpstr>
      <vt:lpstr>ok</vt:lpstr>
      <vt:lpstr>Can you give me THREE</vt:lpstr>
      <vt:lpstr>You control 3 things!</vt:lpstr>
      <vt:lpstr>You control 3 things!</vt:lpstr>
      <vt:lpstr>Last 3 questions on pg. 2  Product Knowledge?</vt:lpstr>
      <vt:lpstr>Who’s in control… 7 Questions Pg. 3</vt:lpstr>
      <vt:lpstr>PowerPoint Presentation</vt:lpstr>
      <vt:lpstr>A call comes in to a R.E. Office</vt:lpstr>
      <vt:lpstr>PowerPoint Presentation</vt:lpstr>
      <vt:lpstr>PowerPoint Presentation</vt:lpstr>
      <vt:lpstr>PowerPoint Presentation</vt:lpstr>
      <vt:lpstr>And, the Survey says</vt:lpstr>
      <vt:lpstr>PowerPoint Presentation</vt:lpstr>
      <vt:lpstr>Millennials</vt:lpstr>
      <vt:lpstr>Strategies</vt:lpstr>
      <vt:lpstr>It’s not  JUST the questions!</vt:lpstr>
      <vt:lpstr>Best R.E. One-Liners</vt:lpstr>
      <vt:lpstr>“The most powerful interests are basic human needs.”</vt:lpstr>
      <vt:lpstr>What exactly is a “smart home”?</vt:lpstr>
      <vt:lpstr>PowerPoint Presentation</vt:lpstr>
      <vt:lpstr>What exactly is a “smart home”?</vt:lpstr>
      <vt:lpstr>What exactly is a “smart home”?</vt:lpstr>
      <vt:lpstr>If your Internet goes down in your Smart Home…</vt:lpstr>
      <vt:lpstr>The Infamous GAP!</vt:lpstr>
      <vt:lpstr>PowerPoint Presentation</vt:lpstr>
      <vt:lpstr>PowerPoint Presentation</vt:lpstr>
      <vt:lpstr>PowerPoint Presentation</vt:lpstr>
      <vt:lpstr>4 years? $75,000?</vt:lpstr>
      <vt:lpstr>Apples &amp; Oranges</vt:lpstr>
      <vt:lpstr>What did you pick up from…</vt:lpstr>
      <vt:lpstr>How do you know, you’re getting a fair price?</vt:lpstr>
      <vt:lpstr>Have you been to…?</vt:lpstr>
      <vt:lpstr>Have you been to…</vt:lpstr>
      <vt:lpstr>Some people are D.I.Y.</vt:lpstr>
      <vt:lpstr>PowerPoint Presentation</vt:lpstr>
      <vt:lpstr>The course title? The first word is “Selling”</vt:lpstr>
      <vt:lpstr>PowerPoint Presentation</vt:lpstr>
      <vt:lpstr>Top of pg. 6</vt:lpstr>
      <vt:lpstr>Middle of pg. 6</vt:lpstr>
      <vt:lpstr>PowerPoint Presentation</vt:lpstr>
      <vt:lpstr>Will a Builder let you hold an Open on standing…</vt:lpstr>
      <vt:lpstr>Will a Builder let you hold an Open on standing…</vt:lpstr>
      <vt:lpstr>Do you have a list…?</vt:lpstr>
      <vt:lpstr>PowerPoint Presentation</vt:lpstr>
      <vt:lpstr>PowerPoint Presentation</vt:lpstr>
      <vt:lpstr>PowerPoint Presentation</vt:lpstr>
      <vt:lpstr>PowerPoint Presentation</vt:lpstr>
      <vt:lpstr>Middle of pg. 6</vt:lpstr>
      <vt:lpstr>PowerPoint Presentation</vt:lpstr>
      <vt:lpstr>PowerPoint Presentation</vt:lpstr>
      <vt:lpstr>PowerPoint Presentation</vt:lpstr>
      <vt:lpstr>PowerPoint Presentation</vt:lpstr>
      <vt:lpstr>PowerPoint Presentation</vt:lpstr>
      <vt:lpstr>Which is most important to Buyers?</vt:lpstr>
      <vt:lpstr>Neighborhood 1st!</vt:lpstr>
      <vt:lpstr>“Magic Words”   Tim David</vt:lpstr>
      <vt:lpstr> Free</vt:lpstr>
      <vt:lpstr>Since 1981! 38 Years!</vt:lpstr>
      <vt:lpstr>Methodology</vt:lpstr>
      <vt:lpstr>The integrity of the data…</vt:lpstr>
      <vt:lpstr>Buyers – 10 weeks!</vt:lpstr>
      <vt:lpstr>Buyers?</vt:lpstr>
      <vt:lpstr>They looked at 10!</vt:lpstr>
      <vt:lpstr>So, Mr./Mrs. Buyer</vt:lpstr>
      <vt:lpstr>I’m committed</vt:lpstr>
      <vt:lpstr>If they find it online, do they still use you?</vt:lpstr>
      <vt:lpstr>That’s how they found the house.   How did they find their AGENT?</vt:lpstr>
      <vt:lpstr>What does the Buyer want from their agent</vt:lpstr>
      <vt:lpstr>Would they refer you?</vt:lpstr>
      <vt:lpstr>Did they?</vt:lpstr>
      <vt:lpstr>The course title? The first word is “Selling”</vt:lpstr>
      <vt:lpstr>What do you know about…</vt:lpstr>
      <vt:lpstr>PowerPoint Presentation</vt:lpstr>
      <vt:lpstr>If I were interviewing you…</vt:lpstr>
      <vt:lpstr>This is the last class…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are you?</dc:title>
  <dc:creator>Jimmy Dague</dc:creator>
  <cp:lastModifiedBy>Ruth Ahlbrand</cp:lastModifiedBy>
  <cp:revision>29</cp:revision>
  <dcterms:created xsi:type="dcterms:W3CDTF">2020-11-13T06:38:25Z</dcterms:created>
  <dcterms:modified xsi:type="dcterms:W3CDTF">2023-01-17T18:34:57Z</dcterms:modified>
</cp:coreProperties>
</file>