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558" r:id="rId2"/>
    <p:sldId id="559" r:id="rId3"/>
    <p:sldId id="461" r:id="rId4"/>
    <p:sldId id="467" r:id="rId5"/>
    <p:sldId id="484" r:id="rId6"/>
    <p:sldId id="486" r:id="rId7"/>
    <p:sldId id="530" r:id="rId8"/>
    <p:sldId id="483" r:id="rId9"/>
    <p:sldId id="529" r:id="rId10"/>
    <p:sldId id="534" r:id="rId11"/>
    <p:sldId id="422" r:id="rId12"/>
    <p:sldId id="557" r:id="rId13"/>
    <p:sldId id="320" r:id="rId14"/>
    <p:sldId id="501" r:id="rId15"/>
    <p:sldId id="266" r:id="rId16"/>
    <p:sldId id="395" r:id="rId17"/>
    <p:sldId id="396" r:id="rId18"/>
    <p:sldId id="493" r:id="rId19"/>
    <p:sldId id="494" r:id="rId20"/>
    <p:sldId id="499" r:id="rId21"/>
    <p:sldId id="271" r:id="rId22"/>
    <p:sldId id="272" r:id="rId23"/>
    <p:sldId id="273" r:id="rId24"/>
    <p:sldId id="274" r:id="rId25"/>
    <p:sldId id="275" r:id="rId26"/>
    <p:sldId id="424" r:id="rId27"/>
    <p:sldId id="425" r:id="rId28"/>
    <p:sldId id="426" r:id="rId29"/>
    <p:sldId id="411" r:id="rId30"/>
    <p:sldId id="412" r:id="rId31"/>
    <p:sldId id="414" r:id="rId32"/>
    <p:sldId id="290" r:id="rId33"/>
    <p:sldId id="291" r:id="rId34"/>
    <p:sldId id="292" r:id="rId35"/>
    <p:sldId id="560" r:id="rId36"/>
    <p:sldId id="459" r:id="rId37"/>
    <p:sldId id="469" r:id="rId38"/>
    <p:sldId id="333" r:id="rId39"/>
    <p:sldId id="418" r:id="rId40"/>
    <p:sldId id="428" r:id="rId41"/>
    <p:sldId id="282" r:id="rId42"/>
    <p:sldId id="377" r:id="rId43"/>
    <p:sldId id="433" r:id="rId44"/>
    <p:sldId id="376" r:id="rId45"/>
    <p:sldId id="382" r:id="rId46"/>
    <p:sldId id="287" r:id="rId47"/>
    <p:sldId id="434" r:id="rId48"/>
    <p:sldId id="473" r:id="rId49"/>
    <p:sldId id="284" r:id="rId50"/>
    <p:sldId id="495" r:id="rId51"/>
    <p:sldId id="330" r:id="rId52"/>
    <p:sldId id="427" r:id="rId53"/>
    <p:sldId id="397" r:id="rId54"/>
    <p:sldId id="429" r:id="rId5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0"/>
  </p:normalViewPr>
  <p:slideViewPr>
    <p:cSldViewPr>
      <p:cViewPr varScale="1">
        <p:scale>
          <a:sx n="107" d="100"/>
          <a:sy n="107" d="100"/>
        </p:scale>
        <p:origin x="1760" y="16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" d="1"/>
        <a:sy n="1" d="1"/>
      </p:scale>
      <p:origin x="0" y="-2957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r">
              <a:defRPr sz="1200"/>
            </a:lvl1pPr>
          </a:lstStyle>
          <a:p>
            <a:fld id="{EA016D14-A774-4F0F-8137-B62123737023}" type="datetimeFigureOut">
              <a:rPr lang="en-US" smtClean="0"/>
              <a:t>1/17/23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4" tIns="46586" rIns="93174" bIns="4658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4" tIns="46586" rIns="93174" bIns="4658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r">
              <a:defRPr sz="1200"/>
            </a:lvl1pPr>
          </a:lstStyle>
          <a:p>
            <a:fld id="{5B8EA518-965A-4B02-B70B-08CBC6E20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345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58" tIns="93158" rIns="93158" bIns="93158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58" tIns="93158" rIns="93158" bIns="93158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58" tIns="93158" rIns="93158" bIns="93158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65805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58" tIns="93158" rIns="93158" bIns="93158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58" tIns="93158" rIns="93158" bIns="93158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58" tIns="93158" rIns="93158" bIns="93158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latin typeface="Arial" pitchFamily="34" charset="0"/>
            </a:endParaRPr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1pPr>
            <a:lvl2pPr marL="742950" indent="-28575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2pPr>
            <a:lvl3pPr marL="1143000" indent="-22860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3pPr>
            <a:lvl4pPr marL="1600200" indent="-22860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4pPr>
            <a:lvl5pPr marL="2057400" indent="-22860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9pPr>
          </a:lstStyle>
          <a:p>
            <a:pPr eaLnBrk="1" hangingPunct="1"/>
            <a:fld id="{7511DD9A-25A9-4D3E-83A4-336C03002280}" type="slidenum">
              <a:rPr lang="en-US" altLang="en-US" sz="1200" smtClean="0">
                <a:latin typeface="Times New Roman" pitchFamily="18" charset="0"/>
              </a:rPr>
              <a:pPr eaLnBrk="1" hangingPunct="1"/>
              <a:t>21</a:t>
            </a:fld>
            <a:endParaRPr lang="en-US" alt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latin typeface="Arial" pitchFamily="34" charset="0"/>
            </a:endParaRPr>
          </a:p>
        </p:txBody>
      </p:sp>
      <p:sp>
        <p:nvSpPr>
          <p:cNvPr id="161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1pPr>
            <a:lvl2pPr marL="742950" indent="-28575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2pPr>
            <a:lvl3pPr marL="1143000" indent="-22860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3pPr>
            <a:lvl4pPr marL="1600200" indent="-22860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4pPr>
            <a:lvl5pPr marL="2057400" indent="-22860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9pPr>
          </a:lstStyle>
          <a:p>
            <a:pPr eaLnBrk="1" hangingPunct="1"/>
            <a:fld id="{7A0D9DB5-18EA-4792-9EDE-FE17C109BD85}" type="slidenum">
              <a:rPr lang="en-US" altLang="en-US" sz="1200" smtClean="0">
                <a:latin typeface="Times New Roman" pitchFamily="18" charset="0"/>
              </a:rPr>
              <a:pPr eaLnBrk="1" hangingPunct="1"/>
              <a:t>23</a:t>
            </a:fld>
            <a:endParaRPr lang="en-US" alt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2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latin typeface="Arial" pitchFamily="34" charset="0"/>
            </a:endParaRPr>
          </a:p>
        </p:txBody>
      </p:sp>
      <p:sp>
        <p:nvSpPr>
          <p:cNvPr id="162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1pPr>
            <a:lvl2pPr marL="742950" indent="-28575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2pPr>
            <a:lvl3pPr marL="1143000" indent="-22860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3pPr>
            <a:lvl4pPr marL="1600200" indent="-22860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4pPr>
            <a:lvl5pPr marL="2057400" indent="-22860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9pPr>
          </a:lstStyle>
          <a:p>
            <a:pPr eaLnBrk="1" hangingPunct="1"/>
            <a:fld id="{0D53A7DF-52DC-40ED-8B3A-983CF902113B}" type="slidenum">
              <a:rPr lang="en-US" altLang="en-US" sz="1200" smtClean="0">
                <a:latin typeface="Times New Roman" pitchFamily="18" charset="0"/>
              </a:rPr>
              <a:pPr eaLnBrk="1" hangingPunct="1"/>
              <a:t>24</a:t>
            </a:fld>
            <a:endParaRPr lang="en-US" alt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latin typeface="Arial" pitchFamily="34" charset="0"/>
            </a:endParaRPr>
          </a:p>
        </p:txBody>
      </p:sp>
      <p:sp>
        <p:nvSpPr>
          <p:cNvPr id="163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1pPr>
            <a:lvl2pPr marL="742950" indent="-28575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2pPr>
            <a:lvl3pPr marL="1143000" indent="-22860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3pPr>
            <a:lvl4pPr marL="1600200" indent="-22860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4pPr>
            <a:lvl5pPr marL="2057400" indent="-228600" eaLnBrk="0" hangingPunct="0"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Helvetica Neue Light"/>
                <a:ea typeface="ヒラギノ角ゴ ProN W3"/>
                <a:cs typeface="ヒラギノ角ゴ ProN W3"/>
                <a:sym typeface="Helvetica Neue Light"/>
              </a:defRPr>
            </a:lvl9pPr>
          </a:lstStyle>
          <a:p>
            <a:pPr eaLnBrk="1" hangingPunct="1"/>
            <a:fld id="{A8E71E60-44ED-42C2-9CB8-62ED19690C23}" type="slidenum">
              <a:rPr lang="en-US" altLang="en-US" sz="1200" smtClean="0">
                <a:latin typeface="Times New Roman" pitchFamily="18" charset="0"/>
              </a:rPr>
              <a:pPr eaLnBrk="1" hangingPunct="1"/>
              <a:t>25</a:t>
            </a:fld>
            <a:endParaRPr lang="en-US" alt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58" tIns="93158" rIns="93158" bIns="93158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073366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2" name="Shape 262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58" tIns="93158" rIns="93158" bIns="93158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2" name="Shape 262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58" tIns="93158" rIns="93158" bIns="93158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A1AA-F31D-4077-B517-C6945B49B106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A5DB8-11F3-4BDC-BD36-F65CF0361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014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A1AA-F31D-4077-B517-C6945B49B106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A5DB8-11F3-4BDC-BD36-F65CF0361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664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A1AA-F31D-4077-B517-C6945B49B106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A5DB8-11F3-4BDC-BD36-F65CF0361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050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457200" y="207505"/>
            <a:ext cx="8229600" cy="1392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457200" y="1730373"/>
            <a:ext cx="8229600" cy="4837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8556792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28734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Picture 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589359"/>
            <a:ext cx="2678906" cy="853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2"/>
          <p:cNvSpPr>
            <a:spLocks noChangeShapeType="1"/>
          </p:cNvSpPr>
          <p:nvPr userDrawn="1"/>
        </p:nvSpPr>
        <p:spPr bwMode="auto">
          <a:xfrm>
            <a:off x="392906" y="1500188"/>
            <a:ext cx="8233172" cy="0"/>
          </a:xfrm>
          <a:prstGeom prst="line">
            <a:avLst/>
          </a:prstGeom>
          <a:noFill/>
          <a:ln w="127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39328" y="267891"/>
            <a:ext cx="6000750" cy="1178719"/>
          </a:xfrm>
        </p:spPr>
        <p:txBody>
          <a:bodyPr/>
          <a:lstStyle>
            <a:lvl1pPr>
              <a:defRPr sz="4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39328" y="1607344"/>
            <a:ext cx="8358188" cy="3964781"/>
          </a:xfrm>
        </p:spPr>
        <p:txBody>
          <a:bodyPr/>
          <a:lstStyle>
            <a:lvl1pPr>
              <a:defRPr sz="51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718084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A1AA-F31D-4077-B517-C6945B49B106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A5DB8-11F3-4BDC-BD36-F65CF0361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9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A1AA-F31D-4077-B517-C6945B49B106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A5DB8-11F3-4BDC-BD36-F65CF0361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051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A1AA-F31D-4077-B517-C6945B49B106}" type="datetimeFigureOut">
              <a:rPr lang="en-US" smtClean="0"/>
              <a:t>1/17/23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A5DB8-11F3-4BDC-BD36-F65CF0361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49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A1AA-F31D-4077-B517-C6945B49B106}" type="datetimeFigureOut">
              <a:rPr lang="en-US" smtClean="0"/>
              <a:t>1/17/23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A5DB8-11F3-4BDC-BD36-F65CF0361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145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A1AA-F31D-4077-B517-C6945B49B106}" type="datetimeFigureOut">
              <a:rPr lang="en-US" smtClean="0"/>
              <a:t>1/17/23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A5DB8-11F3-4BDC-BD36-F65CF0361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694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A1AA-F31D-4077-B517-C6945B49B106}" type="datetimeFigureOut">
              <a:rPr lang="en-US" smtClean="0"/>
              <a:t>1/17/23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A5DB8-11F3-4BDC-BD36-F65CF0361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029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A1AA-F31D-4077-B517-C6945B49B106}" type="datetimeFigureOut">
              <a:rPr lang="en-US" smtClean="0"/>
              <a:t>1/17/23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A5DB8-11F3-4BDC-BD36-F65CF0361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353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A1AA-F31D-4077-B517-C6945B49B106}" type="datetimeFigureOut">
              <a:rPr lang="en-US" smtClean="0"/>
              <a:t>1/17/23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A5DB8-11F3-4BDC-BD36-F65CF0361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04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06780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752600"/>
            <a:ext cx="8610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DA1AA-F31D-4077-B517-C6945B49B106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A5DB8-11F3-4BDC-BD36-F65CF0361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679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5" r:id="rId12"/>
    <p:sldLayoutId id="214748366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6000" kern="1200">
          <a:solidFill>
            <a:schemeClr val="tx1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6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J._K._Rowling#cite_note-twsMarE27-53" TargetMode="External"/><Relationship Id="rId2" Type="http://schemas.openxmlformats.org/officeDocument/2006/relationships/hyperlink" Target="https://en.wikipedia.org/wiki/J._K._Rowling#cite_note-newyorker-25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538A7B5-B32D-421E-B110-AB5B1A7CC2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D36999-26F8-45E4-AB41-D485D0B0B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440012"/>
            <a:ext cx="9143999" cy="2803359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0F8DA27-CE91-4AEB-B854-6F06B5485E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5" t="23563" r="8214" b="45501"/>
          <a:stretch/>
        </p:blipFill>
        <p:spPr>
          <a:xfrm flipV="1">
            <a:off x="0" y="2404067"/>
            <a:ext cx="9144000" cy="2539327"/>
          </a:xfrm>
          <a:custGeom>
            <a:avLst/>
            <a:gdLst>
              <a:gd name="connsiteX0" fmla="*/ 0 w 12191999"/>
              <a:gd name="connsiteY0" fmla="*/ 4473360 h 4473360"/>
              <a:gd name="connsiteX1" fmla="*/ 12191999 w 12191999"/>
              <a:gd name="connsiteY1" fmla="*/ 4473360 h 4473360"/>
              <a:gd name="connsiteX2" fmla="*/ 12191999 w 12191999"/>
              <a:gd name="connsiteY2" fmla="*/ 0 h 4473360"/>
              <a:gd name="connsiteX3" fmla="*/ 0 w 12191999"/>
              <a:gd name="connsiteY3" fmla="*/ 0 h 44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3360">
                <a:moveTo>
                  <a:pt x="0" y="4473360"/>
                </a:moveTo>
                <a:lnTo>
                  <a:pt x="12191999" y="447336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28" y="4494130"/>
            <a:ext cx="7980565" cy="775845"/>
          </a:xfrm>
        </p:spPr>
        <p:txBody>
          <a:bodyPr anchor="b">
            <a:normAutofit/>
          </a:bodyPr>
          <a:lstStyle/>
          <a:p>
            <a:r>
              <a:rPr lang="en-US" sz="3800">
                <a:solidFill>
                  <a:srgbClr val="FFFFFF"/>
                </a:solidFill>
              </a:rPr>
              <a:t>I want to be VERY Clear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7AF4E20-3DDE-4998-96BE-44EE18254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5" t="-1" r="8214" b="86237"/>
          <a:stretch/>
        </p:blipFill>
        <p:spPr>
          <a:xfrm flipV="1">
            <a:off x="0" y="5616534"/>
            <a:ext cx="9143999" cy="1129775"/>
          </a:xfrm>
          <a:custGeom>
            <a:avLst/>
            <a:gdLst>
              <a:gd name="connsiteX0" fmla="*/ 0 w 12191999"/>
              <a:gd name="connsiteY0" fmla="*/ 4473360 h 4473360"/>
              <a:gd name="connsiteX1" fmla="*/ 12191999 w 12191999"/>
              <a:gd name="connsiteY1" fmla="*/ 4473360 h 4473360"/>
              <a:gd name="connsiteX2" fmla="*/ 12191999 w 12191999"/>
              <a:gd name="connsiteY2" fmla="*/ 0 h 4473360"/>
              <a:gd name="connsiteX3" fmla="*/ 0 w 12191999"/>
              <a:gd name="connsiteY3" fmla="*/ 0 h 44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3360">
                <a:moveTo>
                  <a:pt x="0" y="4473360"/>
                </a:moveTo>
                <a:lnTo>
                  <a:pt x="12191999" y="447336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5591" y="5265889"/>
            <a:ext cx="6872818" cy="45044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rgbClr val="FFFFFF"/>
                </a:solidFill>
              </a:rPr>
              <a:t>There’s ONE </a:t>
            </a:r>
            <a:r>
              <a:rPr lang="en-US" sz="2400" u="sng">
                <a:solidFill>
                  <a:srgbClr val="FFFFFF"/>
                </a:solidFill>
              </a:rPr>
              <a:t>MESSAGE!</a:t>
            </a:r>
            <a:r>
              <a:rPr lang="en-US" sz="2400">
                <a:solidFill>
                  <a:srgbClr val="FFFFFF"/>
                </a:solidFill>
              </a:rPr>
              <a:t>?</a:t>
            </a:r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8D6C5BC0-3D76-45AF-B4A1-F84CE6DB40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814092"/>
            <a:ext cx="9038580" cy="1852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28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5C4E4B-D25A-4DA7-AC42-A13E9FCD6E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96" t="47120" r="29659" b="11974"/>
          <a:stretch/>
        </p:blipFill>
        <p:spPr>
          <a:xfrm>
            <a:off x="30480" y="228600"/>
            <a:ext cx="9074735" cy="454455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6636BA-0929-4F39-B9C2-E87B15A23F1D}"/>
              </a:ext>
            </a:extLst>
          </p:cNvPr>
          <p:cNvSpPr/>
          <p:nvPr/>
        </p:nvSpPr>
        <p:spPr>
          <a:xfrm>
            <a:off x="152400" y="3124200"/>
            <a:ext cx="3581400" cy="53499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C92A4D-D499-4D76-B6C5-B6440151A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73158"/>
            <a:ext cx="9144000" cy="1856242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en-US" sz="5400" dirty="0">
                <a:solidFill>
                  <a:srgbClr val="FFFF00"/>
                </a:solidFill>
              </a:rPr>
              <a:t>Your LOGO = 4%</a:t>
            </a:r>
            <a:br>
              <a:rPr lang="en-US" sz="5400" dirty="0">
                <a:solidFill>
                  <a:srgbClr val="FFFF00"/>
                </a:solidFill>
              </a:rPr>
            </a:br>
            <a:r>
              <a:rPr lang="en-US" sz="5400" dirty="0">
                <a:solidFill>
                  <a:srgbClr val="FFFF00"/>
                </a:solidFill>
              </a:rPr>
              <a:t>Your Fee = 4%</a:t>
            </a:r>
          </a:p>
        </p:txBody>
      </p:sp>
    </p:spTree>
    <p:extLst>
      <p:ext uri="{BB962C8B-B14F-4D97-AF65-F5344CB8AC3E}">
        <p14:creationId xmlns:p14="http://schemas.microsoft.com/office/powerpoint/2010/main" val="4216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/>
          </p:cNvSpPr>
          <p:nvPr>
            <p:ph type="title"/>
          </p:nvPr>
        </p:nvSpPr>
        <p:spPr>
          <a:xfrm>
            <a:off x="381000" y="65458"/>
            <a:ext cx="8229600" cy="13927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100"/>
            </a:lvl1pPr>
          </a:lstStyle>
          <a:p>
            <a:r>
              <a:rPr sz="6600" dirty="0"/>
              <a:t>You don’t know Jack!</a:t>
            </a:r>
          </a:p>
        </p:txBody>
      </p:sp>
      <p:sp>
        <p:nvSpPr>
          <p:cNvPr id="175" name="Shape 175"/>
          <p:cNvSpPr>
            <a:spLocks noGrp="1"/>
          </p:cNvSpPr>
          <p:nvPr>
            <p:ph type="body" sz="half" idx="1"/>
          </p:nvPr>
        </p:nvSpPr>
        <p:spPr>
          <a:xfrm>
            <a:off x="4191000" y="1695052"/>
            <a:ext cx="4800600" cy="452623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defTabSz="868680">
              <a:spcBef>
                <a:spcPts val="1500"/>
              </a:spcBef>
              <a:defRPr sz="6365"/>
            </a:lvl1pPr>
          </a:lstStyle>
          <a:p>
            <a:r>
              <a:rPr dirty="0"/>
              <a:t>1)  Google yourself!  Just your name!</a:t>
            </a:r>
            <a:endParaRPr lang="en-US" dirty="0"/>
          </a:p>
          <a:p>
            <a:r>
              <a:rPr lang="en-US" sz="3500" dirty="0"/>
              <a:t>Then your phone number.</a:t>
            </a:r>
            <a:endParaRPr sz="3500" dirty="0"/>
          </a:p>
        </p:txBody>
      </p:sp>
      <p:pic>
        <p:nvPicPr>
          <p:cNvPr id="176" name="leaning_seat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97671"/>
            <a:ext cx="3301688" cy="495253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9793852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/>
          </p:cNvSpPr>
          <p:nvPr>
            <p:ph type="title"/>
          </p:nvPr>
        </p:nvSpPr>
        <p:spPr>
          <a:xfrm>
            <a:off x="178594" y="0"/>
            <a:ext cx="6161484" cy="1446609"/>
          </a:xfrm>
          <a:prstGeom prst="rect">
            <a:avLst/>
          </a:prstGeom>
        </p:spPr>
        <p:txBody>
          <a:bodyPr/>
          <a:lstStyle/>
          <a:p>
            <a:pPr defTabSz="777240">
              <a:defRPr sz="4080"/>
            </a:pPr>
            <a:r>
              <a:t>He wrote the 1st books</a:t>
            </a:r>
            <a:br/>
            <a:r>
              <a:t>for NAR on Social Media</a:t>
            </a:r>
          </a:p>
        </p:txBody>
      </p:sp>
      <p:pic>
        <p:nvPicPr>
          <p:cNvPr id="179" name="twitter_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5120" y="1742484"/>
            <a:ext cx="1856270" cy="2402231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Shape 180"/>
          <p:cNvSpPr/>
          <p:nvPr/>
        </p:nvSpPr>
        <p:spPr>
          <a:xfrm>
            <a:off x="461102" y="3962892"/>
            <a:ext cx="1971449" cy="1075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algn="ctr">
              <a:defRPr sz="3000" b="1">
                <a:latin typeface="Franklin Gothic Demi"/>
                <a:ea typeface="Franklin Gothic Demi"/>
                <a:cs typeface="Franklin Gothic Demi"/>
                <a:sym typeface="Franklin Gothic Demi"/>
              </a:defRPr>
            </a:lvl1pPr>
          </a:lstStyle>
          <a:p>
            <a:r>
              <a:t>Overview</a:t>
            </a:r>
          </a:p>
        </p:txBody>
      </p:sp>
      <p:sp>
        <p:nvSpPr>
          <p:cNvPr id="181" name="Shape 181"/>
          <p:cNvSpPr/>
          <p:nvPr/>
        </p:nvSpPr>
        <p:spPr>
          <a:xfrm>
            <a:off x="2548806" y="4092223"/>
            <a:ext cx="1971449" cy="565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algn="ctr">
              <a:defRPr sz="2900" b="1">
                <a:latin typeface="Franklin Gothic Demi"/>
                <a:ea typeface="Franklin Gothic Demi"/>
                <a:cs typeface="Franklin Gothic Demi"/>
                <a:sym typeface="Franklin Gothic Demi"/>
              </a:defRPr>
            </a:lvl1pPr>
          </a:lstStyle>
          <a:p>
            <a:r>
              <a:t>Facebook</a:t>
            </a:r>
          </a:p>
        </p:txBody>
      </p:sp>
      <p:sp>
        <p:nvSpPr>
          <p:cNvPr id="182" name="Shape 182"/>
          <p:cNvSpPr/>
          <p:nvPr/>
        </p:nvSpPr>
        <p:spPr>
          <a:xfrm>
            <a:off x="4694100" y="3962892"/>
            <a:ext cx="1971448" cy="1075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algn="ctr">
              <a:defRPr sz="2900" b="1">
                <a:latin typeface="Franklin Gothic Demi"/>
                <a:ea typeface="Franklin Gothic Demi"/>
                <a:cs typeface="Franklin Gothic Demi"/>
                <a:sym typeface="Franklin Gothic Demi"/>
              </a:defRPr>
            </a:lvl1pPr>
          </a:lstStyle>
          <a:p>
            <a:r>
              <a:t>LinkedIn</a:t>
            </a:r>
          </a:p>
        </p:txBody>
      </p:sp>
      <p:sp>
        <p:nvSpPr>
          <p:cNvPr id="183" name="Shape 183"/>
          <p:cNvSpPr/>
          <p:nvPr/>
        </p:nvSpPr>
        <p:spPr>
          <a:xfrm>
            <a:off x="6747531" y="3962892"/>
            <a:ext cx="1971449" cy="1075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algn="ctr">
              <a:defRPr sz="2900" b="1">
                <a:latin typeface="Franklin Gothic Demi"/>
                <a:ea typeface="Franklin Gothic Demi"/>
                <a:cs typeface="Franklin Gothic Demi"/>
                <a:sym typeface="Franklin Gothic Demi"/>
              </a:defRPr>
            </a:lvl1pPr>
          </a:lstStyle>
          <a:p>
            <a:r>
              <a:t>Twitter</a:t>
            </a:r>
          </a:p>
        </p:txBody>
      </p:sp>
      <p:pic>
        <p:nvPicPr>
          <p:cNvPr id="185" name="LinkedInBOOK_3_1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689" y="1742484"/>
            <a:ext cx="1856270" cy="24022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facebookbook5_1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3985" y="1751949"/>
            <a:ext cx="1190702" cy="15409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managing_social_networking1_1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692" y="1742484"/>
            <a:ext cx="1856269" cy="24022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facebookbook_advanced_2_1.pd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6902" y="2686793"/>
            <a:ext cx="1147048" cy="1484414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Shape 189"/>
          <p:cNvSpPr/>
          <p:nvPr/>
        </p:nvSpPr>
        <p:spPr>
          <a:xfrm>
            <a:off x="2548806" y="4562123"/>
            <a:ext cx="1971449" cy="565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algn="ctr" defTabSz="475487">
              <a:defRPr sz="1508" b="1">
                <a:latin typeface="Franklin Gothic Demi"/>
                <a:ea typeface="Franklin Gothic Demi"/>
                <a:cs typeface="Franklin Gothic Demi"/>
                <a:sym typeface="Franklin Gothic Demi"/>
              </a:defRPr>
            </a:pPr>
            <a:r>
              <a:t>Advanced</a:t>
            </a:r>
          </a:p>
          <a:p>
            <a:pPr algn="ctr" defTabSz="475487">
              <a:defRPr sz="1508" b="1">
                <a:latin typeface="Franklin Gothic Demi"/>
                <a:ea typeface="Franklin Gothic Demi"/>
                <a:cs typeface="Franklin Gothic Demi"/>
                <a:sym typeface="Franklin Gothic Demi"/>
              </a:defRPr>
            </a:pPr>
            <a:r>
              <a:t>Facebook</a:t>
            </a:r>
          </a:p>
        </p:txBody>
      </p:sp>
    </p:spTree>
    <p:extLst>
      <p:ext uri="{BB962C8B-B14F-4D97-AF65-F5344CB8AC3E}">
        <p14:creationId xmlns:p14="http://schemas.microsoft.com/office/powerpoint/2010/main" val="278392529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itle 1"/>
          <p:cNvSpPr>
            <a:spLocks noGrp="1"/>
          </p:cNvSpPr>
          <p:nvPr>
            <p:ph type="title"/>
          </p:nvPr>
        </p:nvSpPr>
        <p:spPr>
          <a:xfrm>
            <a:off x="339328" y="267891"/>
            <a:ext cx="6000750" cy="1178719"/>
          </a:xfrm>
        </p:spPr>
        <p:txBody>
          <a:bodyPr/>
          <a:lstStyle/>
          <a:p>
            <a:r>
              <a:rPr lang="en-US" altLang="en-US" sz="4600" b="1">
                <a:latin typeface="Gill Sans MT" pitchFamily="34" charset="0"/>
              </a:rPr>
              <a:t>If I joined R.E. </a:t>
            </a:r>
            <a:r>
              <a:rPr lang="en-US" altLang="en-US" sz="4600" b="1" i="1">
                <a:latin typeface="Gill Sans MT" pitchFamily="34" charset="0"/>
              </a:rPr>
              <a:t>Today</a:t>
            </a:r>
            <a:endParaRPr lang="en-US" altLang="en-US" sz="4600" b="1">
              <a:latin typeface="Gill Sans MT" pitchFamily="34" charset="0"/>
            </a:endParaRPr>
          </a:p>
        </p:txBody>
      </p:sp>
      <p:sp>
        <p:nvSpPr>
          <p:cNvPr id="12902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39328" y="1607344"/>
            <a:ext cx="8358188" cy="3964781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None/>
            </a:pPr>
            <a:r>
              <a:rPr lang="en-US" altLang="en-US" sz="6600" dirty="0">
                <a:latin typeface="Gill Sans MT" pitchFamily="34" charset="0"/>
              </a:rPr>
              <a:t>Learn the Tools – </a:t>
            </a:r>
          </a:p>
          <a:p>
            <a:pPr>
              <a:buFont typeface="Arial" pitchFamily="34" charset="0"/>
              <a:buNone/>
            </a:pPr>
            <a:r>
              <a:rPr lang="en-US" altLang="en-US" sz="6600" dirty="0">
                <a:latin typeface="Gill Sans MT" pitchFamily="34" charset="0"/>
              </a:rPr>
              <a:t>Get the </a:t>
            </a:r>
            <a:r>
              <a:rPr lang="en-US" altLang="en-US" sz="6600" i="1" dirty="0">
                <a:latin typeface="Gill Sans MT" pitchFamily="34" charset="0"/>
              </a:rPr>
              <a:t>right</a:t>
            </a:r>
            <a:r>
              <a:rPr lang="en-US" altLang="en-US" sz="6600" dirty="0">
                <a:latin typeface="Gill Sans MT" pitchFamily="34" charset="0"/>
              </a:rPr>
              <a:t> perspective – Long Term, not Quick Fix</a:t>
            </a:r>
          </a:p>
        </p:txBody>
      </p:sp>
    </p:spTree>
    <p:extLst>
      <p:ext uri="{BB962C8B-B14F-4D97-AF65-F5344CB8AC3E}">
        <p14:creationId xmlns:p14="http://schemas.microsoft.com/office/powerpoint/2010/main" val="395598708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itle 1"/>
          <p:cNvSpPr>
            <a:spLocks noGrp="1"/>
          </p:cNvSpPr>
          <p:nvPr>
            <p:ph type="title"/>
          </p:nvPr>
        </p:nvSpPr>
        <p:spPr>
          <a:xfrm>
            <a:off x="339328" y="267891"/>
            <a:ext cx="6000750" cy="1178719"/>
          </a:xfrm>
        </p:spPr>
        <p:txBody>
          <a:bodyPr/>
          <a:lstStyle/>
          <a:p>
            <a:r>
              <a:rPr lang="en-US" altLang="en-US" sz="4600" b="1">
                <a:latin typeface="Gill Sans MT" pitchFamily="34" charset="0"/>
              </a:rPr>
              <a:t>If I joined R.E. </a:t>
            </a:r>
            <a:r>
              <a:rPr lang="en-US" altLang="en-US" sz="4600" b="1" i="1">
                <a:latin typeface="Gill Sans MT" pitchFamily="34" charset="0"/>
              </a:rPr>
              <a:t>Today</a:t>
            </a:r>
            <a:endParaRPr lang="en-US" altLang="en-US" sz="4600" b="1">
              <a:latin typeface="Gill Sans MT" pitchFamily="34" charset="0"/>
            </a:endParaRPr>
          </a:p>
        </p:txBody>
      </p:sp>
      <p:sp>
        <p:nvSpPr>
          <p:cNvPr id="12902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28600" y="1607344"/>
            <a:ext cx="8804672" cy="3964781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None/>
            </a:pPr>
            <a:r>
              <a:rPr lang="en-US" altLang="en-US" sz="7200" dirty="0">
                <a:latin typeface="Gill Sans MT" pitchFamily="34" charset="0"/>
              </a:rPr>
              <a:t>Join FB and Build an Audience – start Neighborhood Groups</a:t>
            </a:r>
          </a:p>
        </p:txBody>
      </p:sp>
    </p:spTree>
    <p:extLst>
      <p:ext uri="{BB962C8B-B14F-4D97-AF65-F5344CB8AC3E}">
        <p14:creationId xmlns:p14="http://schemas.microsoft.com/office/powerpoint/2010/main" val="160057286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want to do?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dirty="0"/>
              <a:t>And, </a:t>
            </a:r>
            <a:r>
              <a:rPr lang="en-US" altLang="en-US" i="1" u="sng" dirty="0"/>
              <a:t>who</a:t>
            </a:r>
            <a:r>
              <a:rPr lang="en-US" altLang="en-US" dirty="0"/>
              <a:t> do you want to do it with?</a:t>
            </a:r>
          </a:p>
          <a:p>
            <a:r>
              <a:rPr lang="en-US" altLang="en-US" dirty="0"/>
              <a:t>With Mobile?</a:t>
            </a:r>
          </a:p>
          <a:p>
            <a:r>
              <a:rPr lang="en-US" altLang="en-US" dirty="0"/>
              <a:t>With Facebook?</a:t>
            </a:r>
          </a:p>
          <a:p>
            <a:r>
              <a:rPr lang="en-US" altLang="en-US" dirty="0"/>
              <a:t>With your site?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662" y="2514600"/>
            <a:ext cx="28448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4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152401" y="1316733"/>
            <a:ext cx="8762999" cy="3187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4000" dirty="0"/>
              <a:t>Created in 2005</a:t>
            </a:r>
          </a:p>
          <a:p>
            <a:pPr rtl="0">
              <a:spcBef>
                <a:spcPts val="0"/>
              </a:spcBef>
              <a:buNone/>
            </a:pPr>
            <a:r>
              <a:rPr lang="en" sz="4000" dirty="0"/>
              <a:t>Defines lead generation process for internet</a:t>
            </a:r>
          </a:p>
          <a:p>
            <a:pPr rtl="0">
              <a:spcBef>
                <a:spcPts val="0"/>
              </a:spcBef>
              <a:buNone/>
            </a:pPr>
            <a:r>
              <a:rPr lang="en" sz="4000" dirty="0"/>
              <a:t>Like links in a chain… each one essential</a:t>
            </a:r>
          </a:p>
          <a:p>
            <a:pPr lvl="0" rtl="0">
              <a:spcBef>
                <a:spcPts val="0"/>
              </a:spcBef>
              <a:buNone/>
            </a:pPr>
            <a:endParaRPr sz="4000" dirty="0"/>
          </a:p>
        </p:txBody>
      </p:sp>
      <p:sp>
        <p:nvSpPr>
          <p:cNvPr id="146" name="Shape 146"/>
          <p:cNvSpPr txBox="1">
            <a:spLocks noGrp="1"/>
          </p:cNvSpPr>
          <p:nvPr>
            <p:ph type="title"/>
          </p:nvPr>
        </p:nvSpPr>
        <p:spPr>
          <a:xfrm>
            <a:off x="0" y="207499"/>
            <a:ext cx="9144000" cy="117439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4 C’s of Internet Success</a:t>
            </a:r>
          </a:p>
        </p:txBody>
      </p:sp>
      <p:pic>
        <p:nvPicPr>
          <p:cNvPr id="147" name="Shape 1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1" y="5257800"/>
            <a:ext cx="8991599" cy="1439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Shape 148"/>
          <p:cNvSpPr txBox="1"/>
          <p:nvPr/>
        </p:nvSpPr>
        <p:spPr>
          <a:xfrm>
            <a:off x="533401" y="4571801"/>
            <a:ext cx="1588100" cy="68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2800" b="1" dirty="0"/>
              <a:t>Call Out</a:t>
            </a:r>
          </a:p>
        </p:txBody>
      </p:sp>
      <p:sp>
        <p:nvSpPr>
          <p:cNvPr id="149" name="Shape 149"/>
          <p:cNvSpPr txBox="1"/>
          <p:nvPr/>
        </p:nvSpPr>
        <p:spPr>
          <a:xfrm>
            <a:off x="2590800" y="4504533"/>
            <a:ext cx="1723676" cy="6859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800" b="1" dirty="0"/>
              <a:t>Capture</a:t>
            </a:r>
          </a:p>
        </p:txBody>
      </p:sp>
      <p:sp>
        <p:nvSpPr>
          <p:cNvPr id="150" name="Shape 150"/>
          <p:cNvSpPr txBox="1"/>
          <p:nvPr/>
        </p:nvSpPr>
        <p:spPr>
          <a:xfrm>
            <a:off x="4533900" y="4559349"/>
            <a:ext cx="2400300" cy="68599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800" b="1" dirty="0"/>
              <a:t>Communicate</a:t>
            </a:r>
          </a:p>
        </p:txBody>
      </p:sp>
      <p:sp>
        <p:nvSpPr>
          <p:cNvPr id="151" name="Shape 151"/>
          <p:cNvSpPr txBox="1"/>
          <p:nvPr/>
        </p:nvSpPr>
        <p:spPr>
          <a:xfrm>
            <a:off x="7248150" y="4572000"/>
            <a:ext cx="1362450" cy="685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200" b="1" dirty="0"/>
              <a:t>Close</a:t>
            </a:r>
          </a:p>
        </p:txBody>
      </p:sp>
    </p:spTree>
    <p:extLst>
      <p:ext uri="{BB962C8B-B14F-4D97-AF65-F5344CB8AC3E}">
        <p14:creationId xmlns:p14="http://schemas.microsoft.com/office/powerpoint/2010/main" val="991632061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152400" y="914400"/>
            <a:ext cx="3124200" cy="2590800"/>
          </a:xfrm>
          <a:prstGeom prst="rect">
            <a:avLst/>
          </a:prstGeom>
          <a:solidFill>
            <a:schemeClr val="accent1"/>
          </a:solidFill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8000" dirty="0">
                <a:solidFill>
                  <a:schemeClr val="bg1"/>
                </a:solidFill>
              </a:rPr>
              <a:t>All in one...</a:t>
            </a:r>
          </a:p>
        </p:txBody>
      </p:sp>
      <p:pic>
        <p:nvPicPr>
          <p:cNvPr id="157" name="Shape 1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76600" y="28903"/>
            <a:ext cx="5681486" cy="6143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5156636"/>
      </p:ext>
    </p:extLst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162" y="76200"/>
            <a:ext cx="8839200" cy="7091362"/>
          </a:xfrm>
        </p:spPr>
        <p:txBody>
          <a:bodyPr>
            <a:normAutofit/>
          </a:bodyPr>
          <a:lstStyle/>
          <a:p>
            <a:pPr marL="1143000" indent="-1143000">
              <a:buAutoNum type="arabicParenR"/>
            </a:pPr>
            <a:r>
              <a:rPr lang="en-US" sz="9600" b="0" dirty="0">
                <a:latin typeface="Algerian" panose="04020705040A02060702" pitchFamily="82" charset="0"/>
              </a:rPr>
              <a:t>Your Site</a:t>
            </a:r>
          </a:p>
          <a:p>
            <a:pPr marL="1143000" indent="-1143000">
              <a:buAutoNum type="arabicParenR"/>
            </a:pPr>
            <a:r>
              <a:rPr lang="en-US" sz="9600" b="0" dirty="0">
                <a:latin typeface="Algerian" panose="04020705040A02060702" pitchFamily="82" charset="0"/>
              </a:rPr>
              <a:t>FB/</a:t>
            </a:r>
          </a:p>
          <a:p>
            <a:pPr marL="1143000" indent="-1143000">
              <a:buAutoNum type="arabicParenR"/>
            </a:pPr>
            <a:r>
              <a:rPr lang="en-US" sz="9600" b="0" dirty="0">
                <a:latin typeface="Algerian" panose="04020705040A02060702" pitchFamily="82" charset="0"/>
              </a:rPr>
              <a:t>G Suites</a:t>
            </a:r>
          </a:p>
        </p:txBody>
      </p:sp>
      <p:pic>
        <p:nvPicPr>
          <p:cNvPr id="1026" name="Picture 2" descr="LinkedIn Logo">
            <a:extLst>
              <a:ext uri="{FF2B5EF4-FFF2-40B4-BE49-F238E27FC236}">
                <a16:creationId xmlns:a16="http://schemas.microsoft.com/office/drawing/2014/main" id="{BBF75FDC-7BC0-4512-AE64-454A4DB9F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38600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F30CAFB-5F4E-4236-9FE0-F6425AA63B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33" t="45553" r="47500" b="4048"/>
          <a:stretch/>
        </p:blipFill>
        <p:spPr>
          <a:xfrm>
            <a:off x="3886200" y="1656806"/>
            <a:ext cx="1981200" cy="192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55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09600"/>
            <a:ext cx="8610600" cy="5516563"/>
          </a:xfrm>
        </p:spPr>
        <p:txBody>
          <a:bodyPr>
            <a:normAutofit/>
          </a:bodyPr>
          <a:lstStyle/>
          <a:p>
            <a:pPr marL="1371600" indent="-1371600">
              <a:buFont typeface="+mj-lt"/>
              <a:buAutoNum type="arabicParenR" startAt="4"/>
            </a:pPr>
            <a:r>
              <a:rPr lang="en-US" sz="9600" b="0" dirty="0" err="1">
                <a:latin typeface="Algerian" panose="04020705040A02060702" pitchFamily="82" charset="0"/>
              </a:rPr>
              <a:t>Mobo</a:t>
            </a:r>
            <a:r>
              <a:rPr lang="en-US" sz="9600" b="0" dirty="0">
                <a:latin typeface="Algerian" panose="04020705040A02060702" pitchFamily="82" charset="0"/>
              </a:rPr>
              <a:t> Mix</a:t>
            </a:r>
          </a:p>
          <a:p>
            <a:pPr marL="1143000" indent="-1143000">
              <a:buAutoNum type="arabicParenR" startAt="4"/>
            </a:pPr>
            <a:r>
              <a:rPr lang="en-US" sz="9600" b="0" dirty="0">
                <a:latin typeface="Algerian" panose="04020705040A02060702" pitchFamily="82" charset="0"/>
              </a:rPr>
              <a:t>Mail chimp</a:t>
            </a:r>
          </a:p>
          <a:p>
            <a:pPr marL="1143000" indent="-1143000">
              <a:buAutoNum type="arabicParenR" startAt="4"/>
            </a:pPr>
            <a:r>
              <a:rPr lang="en-US" sz="9600" b="0" dirty="0" err="1">
                <a:latin typeface="Algerian" panose="04020705040A02060702" pitchFamily="82" charset="0"/>
              </a:rPr>
              <a:t>Rpr</a:t>
            </a:r>
            <a:r>
              <a:rPr lang="en-US" sz="9600" b="0" dirty="0">
                <a:latin typeface="Algerian" panose="04020705040A02060702" pitchFamily="82" charset="0"/>
              </a:rPr>
              <a:t>/Remine</a:t>
            </a:r>
          </a:p>
        </p:txBody>
      </p:sp>
    </p:spTree>
    <p:extLst>
      <p:ext uri="{BB962C8B-B14F-4D97-AF65-F5344CB8AC3E}">
        <p14:creationId xmlns:p14="http://schemas.microsoft.com/office/powerpoint/2010/main" val="646379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97F8F-AE3F-4A8D-9A66-BEE2660EF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067800" cy="11430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This course was written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248FC-444E-4CA8-A122-F04255974B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143000"/>
            <a:ext cx="8991600" cy="5638800"/>
          </a:xfrm>
        </p:spPr>
        <p:txBody>
          <a:bodyPr>
            <a:normAutofit/>
          </a:bodyPr>
          <a:lstStyle/>
          <a:p>
            <a:pPr algn="ctr"/>
            <a:r>
              <a:rPr lang="en-US" sz="6600" dirty="0"/>
              <a:t>2017 –</a:t>
            </a:r>
          </a:p>
          <a:p>
            <a:pPr algn="ctr"/>
            <a:r>
              <a:rPr lang="en-US" sz="6600" dirty="0"/>
              <a:t>We want to respect what the Commission approved </a:t>
            </a:r>
            <a:r>
              <a:rPr lang="en-US" sz="6600" i="1" u="sng" dirty="0">
                <a:latin typeface="Lucida Handwriting" panose="03010101010101010101" pitchFamily="66" charset="0"/>
              </a:rPr>
              <a:t>and</a:t>
            </a:r>
          </a:p>
          <a:p>
            <a:pPr algn="ctr"/>
            <a:r>
              <a:rPr lang="en-US" sz="6600" dirty="0"/>
              <a:t>Have things changed?</a:t>
            </a:r>
          </a:p>
        </p:txBody>
      </p:sp>
    </p:spTree>
    <p:extLst>
      <p:ext uri="{BB962C8B-B14F-4D97-AF65-F5344CB8AC3E}">
        <p14:creationId xmlns:p14="http://schemas.microsoft.com/office/powerpoint/2010/main" val="254867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839200" cy="63246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16600" dirty="0">
                <a:solidFill>
                  <a:schemeClr val="tx1"/>
                </a:solidFill>
              </a:rPr>
              <a:t>Tell me a Story!</a:t>
            </a:r>
          </a:p>
        </p:txBody>
      </p:sp>
    </p:spTree>
    <p:extLst>
      <p:ext uri="{BB962C8B-B14F-4D97-AF65-F5344CB8AC3E}">
        <p14:creationId xmlns:p14="http://schemas.microsoft.com/office/powerpoint/2010/main" val="25211880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Content Placeholder 2"/>
          <p:cNvSpPr>
            <a:spLocks noGrp="1"/>
          </p:cNvSpPr>
          <p:nvPr>
            <p:ph idx="1"/>
          </p:nvPr>
        </p:nvSpPr>
        <p:spPr>
          <a:xfrm>
            <a:off x="446484" y="214313"/>
            <a:ext cx="8001000" cy="5790902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en-US" altLang="en-US" sz="9700"/>
              <a:t>Pretend you wanted to move some water.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A2F693-FDEE-493B-A4E7-E3DC2393688A}" type="slidenum">
              <a:rPr lang="en-US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7667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3" descr="bucket_with_hol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95128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Content Placeholder 2"/>
          <p:cNvSpPr>
            <a:spLocks noGrp="1"/>
          </p:cNvSpPr>
          <p:nvPr>
            <p:ph idx="1"/>
          </p:nvPr>
        </p:nvSpPr>
        <p:spPr>
          <a:xfrm>
            <a:off x="553641" y="589359"/>
            <a:ext cx="8090297" cy="5411391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en-US" sz="8100"/>
              <a:t>You could put more water in – or fill the holes – which is better?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751E10-BB03-439B-8ACF-2FF6DC492397}" type="slidenum">
              <a:rPr lang="en-US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6956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Content Placeholder 2"/>
          <p:cNvSpPr>
            <a:spLocks noGrp="1"/>
          </p:cNvSpPr>
          <p:nvPr>
            <p:ph idx="1"/>
          </p:nvPr>
        </p:nvSpPr>
        <p:spPr>
          <a:xfrm>
            <a:off x="339328" y="267890"/>
            <a:ext cx="8518922" cy="4800824"/>
          </a:xfrm>
        </p:spPr>
        <p:txBody>
          <a:bodyPr>
            <a:noAutofit/>
          </a:bodyPr>
          <a:lstStyle/>
          <a:p>
            <a:pPr algn="ctr" eaLnBrk="1" hangingPunct="1">
              <a:buFont typeface="Wingdings 2" pitchFamily="18" charset="2"/>
              <a:buNone/>
            </a:pPr>
            <a:r>
              <a:rPr lang="en-US" altLang="en-US" sz="9700" dirty="0"/>
              <a:t>Create a positive experience </a:t>
            </a:r>
            <a:r>
              <a:rPr lang="en-US" altLang="en-US" sz="9700" i="1" u="sng" dirty="0">
                <a:solidFill>
                  <a:srgbClr val="FF0000"/>
                </a:solidFill>
              </a:rPr>
              <a:t>first</a:t>
            </a:r>
            <a:endParaRPr lang="en-US" altLang="en-US" sz="9700" u="sng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9092FA-8E88-4A44-BBF7-58785F802C16}" type="slidenum">
              <a:rPr lang="en-US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0410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Content Placeholder 2"/>
          <p:cNvSpPr>
            <a:spLocks noGrp="1"/>
          </p:cNvSpPr>
          <p:nvPr>
            <p:ph idx="1"/>
          </p:nvPr>
        </p:nvSpPr>
        <p:spPr>
          <a:xfrm>
            <a:off x="76200" y="228600"/>
            <a:ext cx="8839200" cy="607099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en-US" altLang="en-US" sz="18400" i="1" u="sng" dirty="0">
                <a:solidFill>
                  <a:srgbClr val="FF0000"/>
                </a:solidFill>
              </a:rPr>
              <a:t>Then</a:t>
            </a:r>
            <a:r>
              <a:rPr lang="en-US" altLang="en-US" sz="18400" dirty="0"/>
              <a:t> </a:t>
            </a:r>
            <a:r>
              <a:rPr lang="en-US" altLang="en-US" sz="12800" dirty="0"/>
              <a:t>drive traffic to your site.</a:t>
            </a:r>
          </a:p>
        </p:txBody>
      </p:sp>
    </p:spTree>
    <p:extLst>
      <p:ext uri="{BB962C8B-B14F-4D97-AF65-F5344CB8AC3E}">
        <p14:creationId xmlns:p14="http://schemas.microsoft.com/office/powerpoint/2010/main" val="11898785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title"/>
          </p:nvPr>
        </p:nvSpPr>
        <p:spPr>
          <a:xfrm>
            <a:off x="0" y="207505"/>
            <a:ext cx="9144000" cy="8592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5400" dirty="0"/>
              <a:t>Your Website: more business</a:t>
            </a:r>
          </a:p>
        </p:txBody>
      </p:sp>
      <p:sp>
        <p:nvSpPr>
          <p:cNvPr id="241" name="Shape 241"/>
          <p:cNvSpPr txBox="1"/>
          <p:nvPr/>
        </p:nvSpPr>
        <p:spPr>
          <a:xfrm>
            <a:off x="381000" y="1176305"/>
            <a:ext cx="8458199" cy="60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200" b="1" dirty="0"/>
              <a:t>How’s your homepage?? (1st Impression)</a:t>
            </a:r>
          </a:p>
        </p:txBody>
      </p:sp>
      <p:pic>
        <p:nvPicPr>
          <p:cNvPr id="242" name="Shape 2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57687" y="1905000"/>
            <a:ext cx="3574653" cy="4937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Shape 2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1000" y="1905000"/>
            <a:ext cx="4244074" cy="4895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0143740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14401"/>
          </a:xfrm>
          <a:prstGeom prst="rect">
            <a:avLst/>
          </a:prstGeom>
          <a:solidFill>
            <a:srgbClr val="CCC1DA"/>
          </a:solidFill>
        </p:spPr>
        <p:txBody>
          <a:bodyPr lIns="91424" tIns="91424" rIns="91424" bIns="91424" anchor="b"/>
          <a:lstStyle>
            <a:lvl1pPr defTabSz="722376">
              <a:defRPr sz="4740"/>
            </a:lvl1pPr>
          </a:lstStyle>
          <a:p>
            <a:r>
              <a:t>Your Website: Homepage</a:t>
            </a:r>
          </a:p>
        </p:txBody>
      </p:sp>
      <p:pic>
        <p:nvPicPr>
          <p:cNvPr id="338" name="Screen Shot 2016-03-08 at 8.24.18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643" y="1226678"/>
            <a:ext cx="3046923" cy="210940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9" name="Screen Shot 2016-03-08 at 8.24.43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643" y="3332027"/>
            <a:ext cx="3046923" cy="215514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42" name="Group 342"/>
          <p:cNvGrpSpPr/>
          <p:nvPr/>
        </p:nvGrpSpPr>
        <p:grpSpPr>
          <a:xfrm>
            <a:off x="3863963" y="1056530"/>
            <a:ext cx="4990792" cy="8016619"/>
            <a:chOff x="0" y="0"/>
            <a:chExt cx="4990791" cy="8016618"/>
          </a:xfrm>
        </p:grpSpPr>
        <p:pic>
          <p:nvPicPr>
            <p:cNvPr id="340" name="Screen Shot 2016-03-08 at 8.26.32 AM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3064696"/>
              <a:ext cx="4990791" cy="49519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41" name="Screen Shot 2016-03-08 at 8.38.54 AM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4990792" cy="320559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9197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dissolve/>
      </p:transition>
    </mc:Choice>
    <mc:Fallback xmlns="">
      <p:transition spd="fast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hape 344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14401"/>
          </a:xfrm>
          <a:prstGeom prst="rect">
            <a:avLst/>
          </a:prstGeom>
          <a:solidFill>
            <a:srgbClr val="CCC1DA"/>
          </a:solidFill>
        </p:spPr>
        <p:txBody>
          <a:bodyPr lIns="91424" tIns="91424" rIns="91424" bIns="91424" anchor="b"/>
          <a:lstStyle>
            <a:lvl1pPr defTabSz="722376">
              <a:defRPr sz="4740"/>
            </a:lvl1pPr>
          </a:lstStyle>
          <a:p>
            <a:r>
              <a:t>Your Website: Homepage</a:t>
            </a:r>
          </a:p>
        </p:txBody>
      </p:sp>
      <p:sp>
        <p:nvSpPr>
          <p:cNvPr id="345" name="Shape 345"/>
          <p:cNvSpPr>
            <a:spLocks noGrp="1"/>
          </p:cNvSpPr>
          <p:nvPr>
            <p:ph type="body" sz="quarter" idx="4294967295"/>
          </p:nvPr>
        </p:nvSpPr>
        <p:spPr>
          <a:xfrm>
            <a:off x="2680171" y="914400"/>
            <a:ext cx="3783658" cy="13458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spcBef>
                <a:spcPts val="1900"/>
              </a:spcBef>
              <a:defRPr sz="8100"/>
            </a:lvl1pPr>
          </a:lstStyle>
          <a:p>
            <a:r>
              <a:rPr dirty="0"/>
              <a:t>K.I.S.S.</a:t>
            </a:r>
          </a:p>
        </p:txBody>
      </p:sp>
      <p:sp>
        <p:nvSpPr>
          <p:cNvPr id="346" name="Shape 346"/>
          <p:cNvSpPr/>
          <p:nvPr/>
        </p:nvSpPr>
        <p:spPr>
          <a:xfrm>
            <a:off x="344115" y="2209800"/>
            <a:ext cx="8455770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marL="324852" indent="-324852" defTabSz="365760">
              <a:spcBef>
                <a:spcPts val="700"/>
              </a:spcBef>
              <a:buSzPct val="100000"/>
              <a:buChar char="•"/>
              <a:defRPr sz="3240" b="1"/>
            </a:pPr>
            <a:r>
              <a:rPr sz="4000" dirty="0"/>
              <a:t>Name</a:t>
            </a:r>
            <a:r>
              <a:rPr lang="en-US" sz="4000" dirty="0"/>
              <a:t>, Address &amp; Phone Number!</a:t>
            </a:r>
            <a:endParaRPr sz="4000" dirty="0"/>
          </a:p>
          <a:p>
            <a:pPr marL="324852" indent="-324852" defTabSz="365760">
              <a:spcBef>
                <a:spcPts val="700"/>
              </a:spcBef>
              <a:buSzPct val="100000"/>
              <a:buChar char="•"/>
              <a:defRPr sz="3240" b="1"/>
            </a:pPr>
            <a:r>
              <a:rPr sz="4000" dirty="0"/>
              <a:t>What you do</a:t>
            </a:r>
          </a:p>
          <a:p>
            <a:pPr marL="324852" indent="-324852" defTabSz="365760">
              <a:spcBef>
                <a:spcPts val="700"/>
              </a:spcBef>
              <a:buSzPct val="100000"/>
              <a:buChar char="•"/>
              <a:defRPr sz="3240" b="1"/>
            </a:pPr>
            <a:r>
              <a:rPr sz="4000" dirty="0"/>
              <a:t>Where you do it</a:t>
            </a:r>
          </a:p>
          <a:p>
            <a:pPr marL="324852" indent="-324852" defTabSz="365760">
              <a:spcBef>
                <a:spcPts val="700"/>
              </a:spcBef>
              <a:buSzPct val="100000"/>
              <a:buChar char="•"/>
              <a:defRPr sz="3240" b="1"/>
            </a:pPr>
            <a:r>
              <a:rPr sz="4000" dirty="0"/>
              <a:t>Property Search Link</a:t>
            </a:r>
            <a:r>
              <a:rPr lang="en-US" sz="4000" dirty="0"/>
              <a:t> **#1?</a:t>
            </a:r>
            <a:endParaRPr sz="4000" dirty="0"/>
          </a:p>
          <a:p>
            <a:pPr marL="324852" indent="-324852" defTabSz="365760">
              <a:spcBef>
                <a:spcPts val="700"/>
              </a:spcBef>
              <a:buSzPct val="100000"/>
              <a:buChar char="•"/>
              <a:defRPr sz="3240" b="1"/>
            </a:pPr>
            <a:r>
              <a:rPr sz="4000" dirty="0"/>
              <a:t>Contact Info. (or link to it)</a:t>
            </a:r>
          </a:p>
          <a:p>
            <a:pPr defTabSz="365760">
              <a:spcBef>
                <a:spcPts val="700"/>
              </a:spcBef>
              <a:defRPr sz="3240" b="1"/>
            </a:pPr>
            <a:r>
              <a:rPr dirty="0"/>
              <a:t>Everything else can be clicked to go to</a:t>
            </a:r>
          </a:p>
        </p:txBody>
      </p:sp>
    </p:spTree>
    <p:extLst>
      <p:ext uri="{BB962C8B-B14F-4D97-AF65-F5344CB8AC3E}">
        <p14:creationId xmlns:p14="http://schemas.microsoft.com/office/powerpoint/2010/main" val="188848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dissolve/>
      </p:transition>
    </mc:Choice>
    <mc:Fallback xmlns="">
      <p:transition spd="fast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title"/>
          </p:nvPr>
        </p:nvSpPr>
        <p:spPr>
          <a:xfrm>
            <a:off x="0" y="1"/>
            <a:ext cx="9067799" cy="16003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4800" dirty="0"/>
              <a:t>Your Website: </a:t>
            </a:r>
            <a:br>
              <a:rPr lang="en" sz="4800" dirty="0"/>
            </a:br>
            <a:r>
              <a:rPr lang="en" sz="4800" dirty="0"/>
              <a:t>Google ranking</a:t>
            </a:r>
          </a:p>
        </p:txBody>
      </p:sp>
      <p:pic>
        <p:nvPicPr>
          <p:cNvPr id="256" name="Shape 2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" y="1656288"/>
            <a:ext cx="4876800" cy="4820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Shape 2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57800" y="1656289"/>
            <a:ext cx="3581400" cy="5109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244422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-76200"/>
            <a:ext cx="4724400" cy="6629400"/>
          </a:xfrm>
        </p:spPr>
        <p:txBody>
          <a:bodyPr>
            <a:noAutofit/>
          </a:bodyPr>
          <a:lstStyle/>
          <a:p>
            <a:r>
              <a:rPr lang="en-US" sz="8800" dirty="0"/>
              <a:t>Real Estate is a numbers game!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E2F9F7-E486-4C1E-9E96-C248AF5A63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76200"/>
            <a:ext cx="364888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9785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title"/>
          </p:nvPr>
        </p:nvSpPr>
        <p:spPr>
          <a:xfrm>
            <a:off x="0" y="1"/>
            <a:ext cx="9067799" cy="16003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4800" dirty="0"/>
              <a:t>Your Website: </a:t>
            </a:r>
            <a:br>
              <a:rPr lang="en" sz="4800" dirty="0"/>
            </a:br>
            <a:r>
              <a:rPr lang="en" sz="4800" dirty="0"/>
              <a:t>Google ranking</a:t>
            </a:r>
          </a:p>
        </p:txBody>
      </p:sp>
      <p:pic>
        <p:nvPicPr>
          <p:cNvPr id="258" name="Shape 2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6800" y="1641260"/>
            <a:ext cx="2743200" cy="4977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Shape 2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76800" y="1664908"/>
            <a:ext cx="3581400" cy="49644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1643651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>
            <a:spLocks noGrp="1"/>
          </p:cNvSpPr>
          <p:nvPr>
            <p:ph type="title"/>
          </p:nvPr>
        </p:nvSpPr>
        <p:spPr>
          <a:xfrm>
            <a:off x="76200" y="207505"/>
            <a:ext cx="9067800" cy="8592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Your Website: Hyperlocal</a:t>
            </a:r>
          </a:p>
        </p:txBody>
      </p:sp>
      <p:pic>
        <p:nvPicPr>
          <p:cNvPr id="273" name="Shape 2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5400" y="1143000"/>
            <a:ext cx="4419600" cy="5562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650126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3" descr="cool_c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86" y="0"/>
            <a:ext cx="89118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411391" cy="1178719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defTabSz="912701">
              <a:defRPr/>
            </a:pPr>
            <a:r>
              <a:rPr lang="en-US" b="1" dirty="0"/>
              <a:t>Anybody here have </a:t>
            </a:r>
            <a:r>
              <a:rPr lang="en-US" b="1" i="1" dirty="0"/>
              <a:t>more than</a:t>
            </a:r>
            <a:r>
              <a:rPr lang="en-US" b="1" dirty="0"/>
              <a:t> one car?</a:t>
            </a:r>
          </a:p>
        </p:txBody>
      </p:sp>
    </p:spTree>
    <p:extLst>
      <p:ext uri="{BB962C8B-B14F-4D97-AF65-F5344CB8AC3E}">
        <p14:creationId xmlns:p14="http://schemas.microsoft.com/office/powerpoint/2010/main" val="3572918358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" descr="cool_car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2701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TextBox 2"/>
          <p:cNvSpPr txBox="1">
            <a:spLocks noChangeArrowheads="1"/>
          </p:cNvSpPr>
          <p:nvPr/>
        </p:nvSpPr>
        <p:spPr bwMode="auto">
          <a:xfrm>
            <a:off x="0" y="321469"/>
            <a:ext cx="9144000" cy="7143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74" tIns="32137" rIns="64274" bIns="32137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4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4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3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8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8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8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8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8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200" b="1">
                <a:solidFill>
                  <a:srgbClr val="FFFF00"/>
                </a:solidFill>
                <a:latin typeface="Helvetica Neue Light"/>
              </a:rPr>
              <a:t>Or, more than one e-mail address?</a:t>
            </a:r>
          </a:p>
        </p:txBody>
      </p:sp>
    </p:spTree>
    <p:extLst>
      <p:ext uri="{BB962C8B-B14F-4D97-AF65-F5344CB8AC3E}">
        <p14:creationId xmlns:p14="http://schemas.microsoft.com/office/powerpoint/2010/main" val="42029038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3" descr="cool_car-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81" y="0"/>
            <a:ext cx="92377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39" name="TextBox 2"/>
          <p:cNvSpPr txBox="1">
            <a:spLocks noChangeArrowheads="1"/>
          </p:cNvSpPr>
          <p:nvPr/>
        </p:nvSpPr>
        <p:spPr bwMode="auto">
          <a:xfrm>
            <a:off x="339328" y="428625"/>
            <a:ext cx="3053953" cy="99566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74" tIns="32137" rIns="64274" bIns="32137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4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4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3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8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8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8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8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8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FFFF00"/>
                </a:solidFill>
                <a:latin typeface="Helvetica Neue Light"/>
              </a:rPr>
              <a:t>More than one web site?</a:t>
            </a:r>
          </a:p>
        </p:txBody>
      </p:sp>
    </p:spTree>
    <p:extLst>
      <p:ext uri="{BB962C8B-B14F-4D97-AF65-F5344CB8AC3E}">
        <p14:creationId xmlns:p14="http://schemas.microsoft.com/office/powerpoint/2010/main" val="2503347390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7D579-B565-4602-B6A5-1C2D8C78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067800" cy="1143000"/>
          </a:xfrm>
        </p:spPr>
        <p:txBody>
          <a:bodyPr/>
          <a:lstStyle/>
          <a:p>
            <a:r>
              <a:rPr lang="en-US" dirty="0"/>
              <a:t>Could be the Distributor</a:t>
            </a:r>
          </a:p>
        </p:txBody>
      </p:sp>
      <p:pic>
        <p:nvPicPr>
          <p:cNvPr id="2050" name="Picture 2" descr="funny_horse – BestFunnies.com – Funny Pictures and Funny Videos">
            <a:extLst>
              <a:ext uri="{FF2B5EF4-FFF2-40B4-BE49-F238E27FC236}">
                <a16:creationId xmlns:a16="http://schemas.microsoft.com/office/drawing/2014/main" id="{6C3A5E28-A131-41CA-BF89-2C04652C7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44" y="1143000"/>
            <a:ext cx="8015111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8434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title"/>
          </p:nvPr>
        </p:nvSpPr>
        <p:spPr>
          <a:xfrm>
            <a:off x="33462" y="1"/>
            <a:ext cx="9110538" cy="990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Facebook: Call Out</a:t>
            </a:r>
          </a:p>
        </p:txBody>
      </p:sp>
      <p:sp>
        <p:nvSpPr>
          <p:cNvPr id="205" name="Shape 205"/>
          <p:cNvSpPr txBox="1"/>
          <p:nvPr/>
        </p:nvSpPr>
        <p:spPr>
          <a:xfrm>
            <a:off x="33462" y="1072706"/>
            <a:ext cx="9110538" cy="548049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 rtl="0">
              <a:spcBef>
                <a:spcPts val="0"/>
              </a:spcBef>
              <a:buNone/>
            </a:pPr>
            <a:r>
              <a:rPr lang="en-US" sz="6000" b="1" dirty="0">
                <a:latin typeface="Arial" panose="020B0604020202020204" pitchFamily="34" charset="0"/>
                <a:cs typeface="Arial" panose="020B0604020202020204" pitchFamily="34" charset="0"/>
              </a:rPr>
              <a:t>Real  Time   -  Current!</a:t>
            </a:r>
          </a:p>
          <a:p>
            <a:pPr algn="ctr" rtl="0">
              <a:spcBef>
                <a:spcPts val="0"/>
              </a:spcBef>
              <a:buNone/>
            </a:pPr>
            <a:endParaRPr lang="en-US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>
              <a:spcBef>
                <a:spcPts val="0"/>
              </a:spcBef>
              <a:buNone/>
            </a:pPr>
            <a:r>
              <a:rPr lang="en-US" sz="6000" b="1" dirty="0">
                <a:latin typeface="Arial" panose="020B0604020202020204" pitchFamily="34" charset="0"/>
                <a:cs typeface="Arial" panose="020B0604020202020204" pitchFamily="34" charset="0"/>
              </a:rPr>
              <a:t>Relevant</a:t>
            </a:r>
          </a:p>
          <a:p>
            <a:pPr algn="ctr" rtl="0">
              <a:spcBef>
                <a:spcPts val="0"/>
              </a:spcBef>
              <a:buNone/>
            </a:pPr>
            <a:endParaRPr lang="en-US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>
              <a:spcBef>
                <a:spcPts val="0"/>
              </a:spcBef>
              <a:buNone/>
            </a:pPr>
            <a:r>
              <a:rPr lang="en-US" sz="88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Engagement</a:t>
            </a:r>
            <a:endParaRPr lang="en" sz="6000" b="1" i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29164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dirty="0"/>
              <a:t>How many of you…?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382000" cy="4373563"/>
          </a:xfrm>
        </p:spPr>
        <p:txBody>
          <a:bodyPr>
            <a:normAutofit/>
          </a:bodyPr>
          <a:lstStyle/>
          <a:p>
            <a:r>
              <a:rPr lang="en-US" sz="7200" i="1" u="sng" dirty="0"/>
              <a:t>Start</a:t>
            </a:r>
            <a:r>
              <a:rPr lang="en-US" sz="7200" dirty="0"/>
              <a:t> or </a:t>
            </a:r>
            <a:r>
              <a:rPr lang="en-US" sz="7200" i="1" u="sng" dirty="0"/>
              <a:t>End</a:t>
            </a:r>
            <a:r>
              <a:rPr lang="en-US" sz="7200" dirty="0"/>
              <a:t> your</a:t>
            </a:r>
          </a:p>
          <a:p>
            <a:r>
              <a:rPr lang="en-US" sz="7200" dirty="0"/>
              <a:t>Day on</a:t>
            </a:r>
          </a:p>
          <a:p>
            <a:endParaRPr lang="en-US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3093140"/>
            <a:ext cx="3536260" cy="3536260"/>
          </a:xfrm>
          <a:prstGeom prst="rect">
            <a:avLst/>
          </a:prstGeom>
        </p:spPr>
      </p:pic>
      <p:pic>
        <p:nvPicPr>
          <p:cNvPr id="1026" name="Picture 2" descr="waking up in the middle of the night (8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28777"/>
            <a:ext cx="9067800" cy="604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37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234" y="685800"/>
            <a:ext cx="8610600" cy="4373563"/>
          </a:xfrm>
        </p:spPr>
        <p:txBody>
          <a:bodyPr>
            <a:normAutofit/>
          </a:bodyPr>
          <a:lstStyle/>
          <a:p>
            <a:r>
              <a:rPr lang="en-US" sz="6600" dirty="0"/>
              <a:t>		          </a:t>
            </a:r>
            <a:r>
              <a:rPr lang="en-US" sz="8000" dirty="0"/>
              <a:t>Analytics          				vs. </a:t>
            </a:r>
          </a:p>
          <a:p>
            <a:r>
              <a:rPr lang="en-US" sz="8000" dirty="0"/>
              <a:t>Facebook Insights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762000"/>
            <a:ext cx="3429000" cy="136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131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Facebook: Call Out</a:t>
            </a:r>
          </a:p>
        </p:txBody>
      </p:sp>
      <p:pic>
        <p:nvPicPr>
          <p:cNvPr id="179" name="Shape 1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66800"/>
            <a:ext cx="2590800" cy="563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Shape 1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73964" y="1066800"/>
            <a:ext cx="2693436" cy="563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Shape 1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48400" y="1066768"/>
            <a:ext cx="2743200" cy="56388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694874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067800" cy="2057400"/>
          </a:xfrm>
        </p:spPr>
        <p:txBody>
          <a:bodyPr>
            <a:normAutofit/>
          </a:bodyPr>
          <a:lstStyle/>
          <a:p>
            <a:r>
              <a:rPr lang="en-US" dirty="0"/>
              <a:t>If we had </a:t>
            </a:r>
            <a:r>
              <a:rPr lang="en-US" i="1" dirty="0"/>
              <a:t>Titled</a:t>
            </a:r>
            <a:r>
              <a:rPr lang="en-US" dirty="0"/>
              <a:t> the course</a:t>
            </a:r>
            <a:br>
              <a:rPr lang="en-US" dirty="0"/>
            </a:br>
            <a:r>
              <a:rPr lang="en-US" i="1" u="sng" dirty="0"/>
              <a:t>MARKETING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057400"/>
            <a:ext cx="8610600" cy="4800600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many of you would have come?</a:t>
            </a:r>
          </a:p>
        </p:txBody>
      </p:sp>
    </p:spTree>
    <p:extLst>
      <p:ext uri="{BB962C8B-B14F-4D97-AF65-F5344CB8AC3E}">
        <p14:creationId xmlns:p14="http://schemas.microsoft.com/office/powerpoint/2010/main" val="262674072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745" t="14523" r="41125" b="3053"/>
          <a:stretch/>
        </p:blipFill>
        <p:spPr>
          <a:xfrm>
            <a:off x="228600" y="304800"/>
            <a:ext cx="5880914" cy="61722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943600" y="457200"/>
            <a:ext cx="3106204" cy="56388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dirty="0"/>
              <a:t>$1 Billion</a:t>
            </a:r>
            <a:br>
              <a:rPr lang="en-US" dirty="0"/>
            </a:br>
            <a:r>
              <a:rPr lang="en-US" dirty="0"/>
              <a:t>Why so much?</a:t>
            </a:r>
            <a:br>
              <a:rPr lang="en-US" dirty="0"/>
            </a:br>
            <a:r>
              <a:rPr lang="en-US" sz="4400" dirty="0"/>
              <a:t>13 Employees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5415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76400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</a:rPr>
              <a:t>Make me </a:t>
            </a:r>
            <a:r>
              <a:rPr lang="en-US" sz="8000" i="1" u="sng" dirty="0">
                <a:solidFill>
                  <a:schemeClr val="bg1"/>
                </a:solidFill>
              </a:rPr>
              <a:t>smarter!</a:t>
            </a:r>
            <a:endParaRPr lang="en-US" sz="8000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400" y="1752600"/>
            <a:ext cx="8915400" cy="4373563"/>
          </a:xfrm>
        </p:spPr>
        <p:txBody>
          <a:bodyPr>
            <a:noAutofit/>
          </a:bodyPr>
          <a:lstStyle/>
          <a:p>
            <a:r>
              <a:rPr lang="en-US" sz="6600" dirty="0"/>
              <a:t>Edx.org</a:t>
            </a:r>
          </a:p>
          <a:p>
            <a:r>
              <a:rPr lang="en-US" sz="6600" dirty="0"/>
              <a:t>Udacity?  Coursera?</a:t>
            </a:r>
          </a:p>
          <a:p>
            <a:r>
              <a:rPr lang="en-US" sz="6600" dirty="0" err="1"/>
              <a:t>Itunesu</a:t>
            </a:r>
            <a:r>
              <a:rPr lang="en-US" sz="6600" dirty="0"/>
              <a:t> – there’s an app</a:t>
            </a:r>
          </a:p>
          <a:p>
            <a:r>
              <a:rPr lang="en-US" sz="6600" dirty="0"/>
              <a:t>elevate</a:t>
            </a:r>
          </a:p>
        </p:txBody>
      </p:sp>
    </p:spTree>
    <p:extLst>
      <p:ext uri="{BB962C8B-B14F-4D97-AF65-F5344CB8AC3E}">
        <p14:creationId xmlns:p14="http://schemas.microsoft.com/office/powerpoint/2010/main" val="3306455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www.curaytor.com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4" r="15181"/>
          <a:stretch/>
        </p:blipFill>
        <p:spPr bwMode="auto">
          <a:xfrm>
            <a:off x="0" y="1545021"/>
            <a:ext cx="9144000" cy="5291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96287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17F8F-8C7B-47C4-9209-69CA2A7F1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+ Live Chat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9EEE17-9888-4C2D-BB22-0728B48220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456"/>
          <a:stretch/>
        </p:blipFill>
        <p:spPr>
          <a:xfrm>
            <a:off x="-38100" y="1600200"/>
            <a:ext cx="9144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284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Curaytor</a:t>
            </a:r>
            <a:r>
              <a:rPr lang="en-US" dirty="0"/>
              <a:t> says…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TWO things…</a:t>
            </a:r>
          </a:p>
          <a:p>
            <a:r>
              <a:rPr lang="en-US" dirty="0"/>
              <a:t>Facebook ads &amp; </a:t>
            </a:r>
          </a:p>
          <a:p>
            <a:r>
              <a:rPr lang="en-US" dirty="0"/>
              <a:t>Mass email!</a:t>
            </a:r>
          </a:p>
        </p:txBody>
      </p:sp>
    </p:spTree>
    <p:extLst>
      <p:ext uri="{BB962C8B-B14F-4D97-AF65-F5344CB8AC3E}">
        <p14:creationId xmlns:p14="http://schemas.microsoft.com/office/powerpoint/2010/main" val="17660536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6914B-FF37-4EE9-A6D0-7E329B467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“Evergreen Videos”?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610600" cy="51054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Community Videos</a:t>
            </a:r>
          </a:p>
          <a:p>
            <a:r>
              <a:rPr lang="en-US" dirty="0"/>
              <a:t>Listing Videos</a:t>
            </a:r>
          </a:p>
          <a:p>
            <a:r>
              <a:rPr lang="en-US" dirty="0"/>
              <a:t>How To Videos</a:t>
            </a:r>
          </a:p>
          <a:p>
            <a:r>
              <a:rPr lang="en-US" dirty="0"/>
              <a:t>Testimonial Videos</a:t>
            </a:r>
          </a:p>
          <a:p>
            <a:r>
              <a:rPr lang="en-US" dirty="0"/>
              <a:t>About Me Videos</a:t>
            </a:r>
          </a:p>
        </p:txBody>
      </p:sp>
    </p:spTree>
    <p:extLst>
      <p:ext uri="{BB962C8B-B14F-4D97-AF65-F5344CB8AC3E}">
        <p14:creationId xmlns:p14="http://schemas.microsoft.com/office/powerpoint/2010/main" val="18427135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2F496-3003-41C3-96AD-8C668396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00" y="152400"/>
            <a:ext cx="8445500" cy="6214533"/>
          </a:xfr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15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SEME –</a:t>
            </a:r>
            <a:br>
              <a:rPr lang="en-US" sz="8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8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67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Search Engine Manipulation Effect</a:t>
            </a:r>
            <a:b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Fewer than 5% of Searches go past page one.</a:t>
            </a:r>
            <a:b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What’s at the top must be the best </a:t>
            </a:r>
            <a:r>
              <a:rPr lang="en-US" sz="4000" i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because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it’s at the top!</a:t>
            </a:r>
          </a:p>
        </p:txBody>
      </p:sp>
    </p:spTree>
    <p:extLst>
      <p:ext uri="{BB962C8B-B14F-4D97-AF65-F5344CB8AC3E}">
        <p14:creationId xmlns:p14="http://schemas.microsoft.com/office/powerpoint/2010/main" val="4737952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E05B52-1EA6-4C17-868C-7A2003729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067800" cy="2133600"/>
          </a:xfrm>
        </p:spPr>
        <p:txBody>
          <a:bodyPr>
            <a:noAutofit/>
          </a:bodyPr>
          <a:lstStyle/>
          <a:p>
            <a:r>
              <a:rPr lang="en-US" sz="3200" b="1" dirty="0"/>
              <a:t>The company that started as a novel search engine now manages eight products with more than 1 billion users each.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25C27A-66DC-4669-AD73-9801C4B388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2913" r="40833" b="9985"/>
          <a:stretch/>
        </p:blipFill>
        <p:spPr>
          <a:xfrm>
            <a:off x="228600" y="2133600"/>
            <a:ext cx="8839200" cy="45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7207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067800" cy="5791200"/>
          </a:xfrm>
        </p:spPr>
        <p:txBody>
          <a:bodyPr>
            <a:normAutofit/>
          </a:bodyPr>
          <a:lstStyle/>
          <a:p>
            <a:r>
              <a:rPr lang="en-US" dirty="0"/>
              <a:t>10,000,000 Servers,</a:t>
            </a:r>
            <a:br>
              <a:rPr lang="en-US" dirty="0"/>
            </a:br>
            <a:r>
              <a:rPr lang="en-US" dirty="0"/>
              <a:t>The most powerful computer platform on the planet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66800"/>
            <a:ext cx="8986057" cy="3581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D1BD417-EDCA-4F64-A977-C5D25FBBA59C}"/>
              </a:ext>
            </a:extLst>
          </p:cNvPr>
          <p:cNvSpPr txBox="1"/>
          <p:nvPr/>
        </p:nvSpPr>
        <p:spPr>
          <a:xfrm>
            <a:off x="2743200" y="5136799"/>
            <a:ext cx="4038600" cy="830997"/>
          </a:xfrm>
          <a:prstGeom prst="rect">
            <a:avLst/>
          </a:prstGeom>
          <a:solidFill>
            <a:srgbClr val="BE2A0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</a:rPr>
              <a:t>Google Drive</a:t>
            </a:r>
          </a:p>
        </p:txBody>
      </p:sp>
    </p:spTree>
    <p:extLst>
      <p:ext uri="{BB962C8B-B14F-4D97-AF65-F5344CB8AC3E}">
        <p14:creationId xmlns:p14="http://schemas.microsoft.com/office/powerpoint/2010/main" val="159792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 – </a:t>
            </a:r>
            <a:r>
              <a:rPr lang="en-US" dirty="0" err="1"/>
              <a:t>Suites;G-MAIL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Rapportive</a:t>
            </a:r>
            <a:r>
              <a:rPr lang="en-US" dirty="0"/>
              <a:t> – Add On</a:t>
            </a:r>
          </a:p>
          <a:p>
            <a:r>
              <a:rPr lang="en-US" dirty="0"/>
              <a:t>Boomerang</a:t>
            </a:r>
          </a:p>
          <a:p>
            <a:r>
              <a:rPr lang="en-US" dirty="0"/>
              <a:t>Charlie iPhone app</a:t>
            </a:r>
          </a:p>
          <a:p>
            <a:r>
              <a:rPr lang="en-US" dirty="0"/>
              <a:t>Social Mention</a:t>
            </a:r>
          </a:p>
        </p:txBody>
      </p:sp>
    </p:spTree>
    <p:extLst>
      <p:ext uri="{BB962C8B-B14F-4D97-AF65-F5344CB8AC3E}">
        <p14:creationId xmlns:p14="http://schemas.microsoft.com/office/powerpoint/2010/main" val="4051207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067800" cy="1295400"/>
          </a:xfrm>
        </p:spPr>
        <p:txBody>
          <a:bodyPr>
            <a:normAutofit/>
          </a:bodyPr>
          <a:lstStyle/>
          <a:p>
            <a:r>
              <a:rPr lang="en-US" sz="6600" dirty="0"/>
              <a:t>What’s the difference?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067800" cy="5562600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en-US" sz="8800" b="0" dirty="0">
                <a:solidFill>
                  <a:schemeClr val="bg1"/>
                </a:solidFill>
                <a:latin typeface="Algerian" panose="04020705040A02060702" pitchFamily="82" charset="0"/>
              </a:rPr>
              <a:t>Efficient</a:t>
            </a:r>
          </a:p>
          <a:p>
            <a:pPr algn="ctr"/>
            <a:r>
              <a:rPr lang="en-US" sz="8800" b="0" dirty="0">
                <a:solidFill>
                  <a:schemeClr val="bg1"/>
                </a:solidFill>
                <a:latin typeface="Algerian" panose="04020705040A02060702" pitchFamily="82" charset="0"/>
              </a:rPr>
              <a:t>Vs.</a:t>
            </a:r>
          </a:p>
          <a:p>
            <a:pPr algn="ctr"/>
            <a:r>
              <a:rPr lang="en-US" sz="8800" b="0" dirty="0">
                <a:solidFill>
                  <a:schemeClr val="bg1"/>
                </a:solidFill>
                <a:latin typeface="Algerian" panose="04020705040A02060702" pitchFamily="82" charset="0"/>
              </a:rPr>
              <a:t>Effective</a:t>
            </a:r>
          </a:p>
        </p:txBody>
      </p:sp>
    </p:spTree>
    <p:extLst>
      <p:ext uri="{BB962C8B-B14F-4D97-AF65-F5344CB8AC3E}">
        <p14:creationId xmlns:p14="http://schemas.microsoft.com/office/powerpoint/2010/main" val="72170583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34A90-0F8F-4009-A28C-75E7DC1FA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dirty="0"/>
              <a:t>What gets opened…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8D627-6532-4D0B-A91A-38DBE68D34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1500" b="0" dirty="0">
                <a:latin typeface="Algerian" panose="04020705040A02060702" pitchFamily="82" charset="0"/>
              </a:rPr>
              <a:t>FIRST?</a:t>
            </a:r>
          </a:p>
          <a:p>
            <a:pPr algn="ctr"/>
            <a:r>
              <a:rPr lang="en-US" sz="11500" b="0" dirty="0">
                <a:latin typeface="Algerian" panose="04020705040A02060702" pitchFamily="82" charset="0"/>
              </a:rPr>
              <a:t>TEXT?</a:t>
            </a:r>
          </a:p>
        </p:txBody>
      </p:sp>
    </p:spTree>
    <p:extLst>
      <p:ext uri="{BB962C8B-B14F-4D97-AF65-F5344CB8AC3E}">
        <p14:creationId xmlns:p14="http://schemas.microsoft.com/office/powerpoint/2010/main" val="320907119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5143500"/>
            <a:ext cx="9067800" cy="1676400"/>
          </a:xfrm>
        </p:spPr>
        <p:txBody>
          <a:bodyPr/>
          <a:lstStyle/>
          <a:p>
            <a:r>
              <a:rPr lang="en-US" dirty="0" err="1"/>
              <a:t>mobomix</a:t>
            </a:r>
            <a:endParaRPr lang="en-US" dirty="0"/>
          </a:p>
        </p:txBody>
      </p:sp>
      <p:pic>
        <p:nvPicPr>
          <p:cNvPr id="3" name="MoboMix How To  Adding Contacts To Your Accou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228600"/>
            <a:ext cx="73152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6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0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4986089"/>
            <a:ext cx="9067800" cy="1676400"/>
          </a:xfrm>
        </p:spPr>
        <p:txBody>
          <a:bodyPr>
            <a:normAutofit fontScale="90000"/>
          </a:bodyPr>
          <a:lstStyle/>
          <a:p>
            <a:r>
              <a:rPr lang="en-US" dirty="0"/>
              <a:t>Call Out – Their web page is </a:t>
            </a:r>
            <a:r>
              <a:rPr lang="en-US" i="1" u="sng" dirty="0"/>
              <a:t>video</a:t>
            </a:r>
            <a:r>
              <a:rPr lang="en-US" dirty="0"/>
              <a:t> – Go figure?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7282" r="11667"/>
          <a:stretch/>
        </p:blipFill>
        <p:spPr>
          <a:xfrm>
            <a:off x="76200" y="-43045"/>
            <a:ext cx="8915400" cy="502016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419600"/>
            <a:ext cx="1981200" cy="685800"/>
          </a:xfrm>
          <a:prstGeom prst="rect">
            <a:avLst/>
          </a:prstGeom>
          <a:noFill/>
          <a:ln w="1143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01381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9905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Mailchimp: Call Out</a:t>
            </a:r>
          </a:p>
        </p:txBody>
      </p:sp>
      <p:pic>
        <p:nvPicPr>
          <p:cNvPr id="163" name="Shape 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" y="1035269"/>
            <a:ext cx="7696200" cy="5638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318137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1667" r="24167" b="3704"/>
          <a:stretch/>
        </p:blipFill>
        <p:spPr>
          <a:xfrm>
            <a:off x="1371600" y="152400"/>
            <a:ext cx="64008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680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839200" cy="63246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16600" dirty="0">
                <a:solidFill>
                  <a:schemeClr val="tx1"/>
                </a:solidFill>
              </a:rPr>
              <a:t>Tell me a Story!</a:t>
            </a:r>
          </a:p>
        </p:txBody>
      </p:sp>
    </p:spTree>
    <p:extLst>
      <p:ext uri="{BB962C8B-B14F-4D97-AF65-F5344CB8AC3E}">
        <p14:creationId xmlns:p14="http://schemas.microsoft.com/office/powerpoint/2010/main" val="576233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8BE22-7D5C-426A-86C2-E99B0EFC4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2007 Runner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47905-4FD3-4C03-AED2-227506FAD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24000"/>
            <a:ext cx="8610600" cy="4953000"/>
          </a:xfrm>
        </p:spPr>
        <p:txBody>
          <a:bodyPr>
            <a:normAutofit fontScale="92500"/>
          </a:bodyPr>
          <a:lstStyle/>
          <a:p>
            <a:r>
              <a:rPr lang="en-US" dirty="0"/>
              <a:t>Single Mom on Welfare</a:t>
            </a:r>
          </a:p>
          <a:p>
            <a:r>
              <a:rPr lang="en-US" b="0" dirty="0"/>
              <a:t> "poor as it is possible to be in modern Britain, without being homeless."</a:t>
            </a:r>
            <a:r>
              <a:rPr lang="en-US" b="0" baseline="30000" dirty="0">
                <a:hlinkClick r:id="rId2"/>
              </a:rPr>
              <a:t>[25]</a:t>
            </a:r>
            <a:r>
              <a:rPr lang="en-US" b="0" baseline="30000" dirty="0">
                <a:hlinkClick r:id="rId3"/>
              </a:rPr>
              <a:t>[53]</a:t>
            </a:r>
            <a:endParaRPr lang="en-US" b="0" baseline="30000" dirty="0"/>
          </a:p>
          <a:p>
            <a:r>
              <a:rPr lang="en-US" dirty="0"/>
              <a:t>Richer than the Queen!</a:t>
            </a:r>
          </a:p>
        </p:txBody>
      </p:sp>
    </p:spTree>
    <p:extLst>
      <p:ext uri="{BB962C8B-B14F-4D97-AF65-F5344CB8AC3E}">
        <p14:creationId xmlns:p14="http://schemas.microsoft.com/office/powerpoint/2010/main" val="212157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067800" cy="1905000"/>
          </a:xfrm>
        </p:spPr>
        <p:txBody>
          <a:bodyPr>
            <a:noAutofit/>
          </a:bodyPr>
          <a:lstStyle/>
          <a:p>
            <a:r>
              <a:rPr lang="en-US" dirty="0"/>
              <a:t>Wealthier than the Queen of England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3960" t="13210" r="18989"/>
          <a:stretch/>
        </p:blipFill>
        <p:spPr>
          <a:xfrm>
            <a:off x="76200" y="152400"/>
            <a:ext cx="9023131" cy="625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75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DEF20-9DC6-4993-8ED7-AF057BABC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May 2019 $1B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E822FD-8A1A-4BBF-A2E9-4EF37F6332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272" r="45833" b="17379"/>
          <a:stretch/>
        </p:blipFill>
        <p:spPr>
          <a:xfrm>
            <a:off x="381000" y="1371600"/>
            <a:ext cx="7924800" cy="536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150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643</Words>
  <Application>Microsoft Macintosh PowerPoint</Application>
  <PresentationFormat>On-screen Show (4:3)</PresentationFormat>
  <Paragraphs>131</Paragraphs>
  <Slides>54</Slides>
  <Notes>13</Notes>
  <HiddenSlides>1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6" baseType="lpstr">
      <vt:lpstr>Algerian</vt:lpstr>
      <vt:lpstr>Arial</vt:lpstr>
      <vt:lpstr>Calibri</vt:lpstr>
      <vt:lpstr>Franklin Gothic Book</vt:lpstr>
      <vt:lpstr>Franklin Gothic Demi</vt:lpstr>
      <vt:lpstr>Franklin Gothic Medium</vt:lpstr>
      <vt:lpstr>Gill Sans MT</vt:lpstr>
      <vt:lpstr>Helvetica Neue Light</vt:lpstr>
      <vt:lpstr>Lucida Handwriting</vt:lpstr>
      <vt:lpstr>Times New Roman</vt:lpstr>
      <vt:lpstr>Wingdings 2</vt:lpstr>
      <vt:lpstr>Office Theme</vt:lpstr>
      <vt:lpstr>I want to be VERY Clear</vt:lpstr>
      <vt:lpstr>This course was written</vt:lpstr>
      <vt:lpstr>Real Estate is a numbers game!</vt:lpstr>
      <vt:lpstr>If we had Titled the course MARKETING SKILLS</vt:lpstr>
      <vt:lpstr>What’s the difference?</vt:lpstr>
      <vt:lpstr>PowerPoint Presentation</vt:lpstr>
      <vt:lpstr>Time 2007 Runner Up</vt:lpstr>
      <vt:lpstr>Wealthier than the Queen of England</vt:lpstr>
      <vt:lpstr>May 2019 $1B</vt:lpstr>
      <vt:lpstr>Your LOGO = 4% Your Fee = 4%</vt:lpstr>
      <vt:lpstr>You don’t know Jack!</vt:lpstr>
      <vt:lpstr>He wrote the 1st books for NAR on Social Media</vt:lpstr>
      <vt:lpstr>If I joined R.E. Today</vt:lpstr>
      <vt:lpstr>If I joined R.E. Today</vt:lpstr>
      <vt:lpstr>What do you want to do?</vt:lpstr>
      <vt:lpstr>4 C’s of Internet Success</vt:lpstr>
      <vt:lpstr>All in one...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Your Website: more business</vt:lpstr>
      <vt:lpstr>Your Website: Homepage</vt:lpstr>
      <vt:lpstr>Your Website: Homepage</vt:lpstr>
      <vt:lpstr>Your Website:  Google ranking</vt:lpstr>
      <vt:lpstr>Your Website:  Google ranking</vt:lpstr>
      <vt:lpstr>Your Website: Hyperlocal</vt:lpstr>
      <vt:lpstr>Anybody here have more than one car?</vt:lpstr>
      <vt:lpstr>PowerPoint Presentation</vt:lpstr>
      <vt:lpstr>PowerPoint Presentation</vt:lpstr>
      <vt:lpstr>Could be the Distributor</vt:lpstr>
      <vt:lpstr>Facebook: Call Out</vt:lpstr>
      <vt:lpstr>How many of you…?</vt:lpstr>
      <vt:lpstr>PowerPoint Presentation</vt:lpstr>
      <vt:lpstr>Facebook: Call Out</vt:lpstr>
      <vt:lpstr>$1 Billion Why so much? 13 Employees</vt:lpstr>
      <vt:lpstr>Make me smarter!</vt:lpstr>
      <vt:lpstr>www.curaytor.com</vt:lpstr>
      <vt:lpstr>Video + Live Chat</vt:lpstr>
      <vt:lpstr>Curaytor says…</vt:lpstr>
      <vt:lpstr>“Evergreen Videos”?</vt:lpstr>
      <vt:lpstr>SEME –  Search Engine Manipulation Effect Fewer than 5% of Searches go past page one. What’s at the top must be the best because it’s at the top!</vt:lpstr>
      <vt:lpstr>The company that started as a novel search engine now manages eight products with more than 1 billion users each.</vt:lpstr>
      <vt:lpstr>10,000,000 Servers, The most powerful computer platform on the planet</vt:lpstr>
      <vt:lpstr>G – Suites;G-MAIL?</vt:lpstr>
      <vt:lpstr>What gets opened…</vt:lpstr>
      <vt:lpstr>mobomix</vt:lpstr>
      <vt:lpstr>Call Out – Their web page is video – Go figure?</vt:lpstr>
      <vt:lpstr>Mailchimp: Call Out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Tarkan – ‘Dudu’ ‘Kuzu’</dc:title>
  <dc:creator>Jimmy Dague</dc:creator>
  <cp:lastModifiedBy>Ruth Ahlbrand</cp:lastModifiedBy>
  <cp:revision>7</cp:revision>
  <cp:lastPrinted>2020-05-27T21:49:01Z</cp:lastPrinted>
  <dcterms:created xsi:type="dcterms:W3CDTF">2020-05-26T21:09:52Z</dcterms:created>
  <dcterms:modified xsi:type="dcterms:W3CDTF">2023-01-17T18:36:16Z</dcterms:modified>
</cp:coreProperties>
</file>